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57" r:id="rId14"/>
    <p:sldId id="258" r:id="rId15"/>
    <p:sldId id="287" r:id="rId16"/>
    <p:sldId id="259" r:id="rId17"/>
    <p:sldId id="260" r:id="rId18"/>
    <p:sldId id="261" r:id="rId19"/>
    <p:sldId id="262" r:id="rId20"/>
    <p:sldId id="264" r:id="rId21"/>
    <p:sldId id="265" r:id="rId22"/>
    <p:sldId id="267" r:id="rId23"/>
    <p:sldId id="268" r:id="rId24"/>
    <p:sldId id="269" r:id="rId25"/>
    <p:sldId id="270" r:id="rId26"/>
    <p:sldId id="271" r:id="rId27"/>
    <p:sldId id="272" r:id="rId28"/>
    <p:sldId id="273" r:id="rId29"/>
    <p:sldId id="296" r:id="rId30"/>
    <p:sldId id="274" r:id="rId31"/>
    <p:sldId id="275" r:id="rId32"/>
    <p:sldId id="289" r:id="rId33"/>
    <p:sldId id="290" r:id="rId34"/>
    <p:sldId id="291" r:id="rId35"/>
    <p:sldId id="292" r:id="rId36"/>
    <p:sldId id="293" r:id="rId37"/>
    <p:sldId id="294" r:id="rId38"/>
    <p:sldId id="295" r:id="rId39"/>
    <p:sldId id="298" r:id="rId40"/>
    <p:sldId id="297" r:id="rId41"/>
    <p:sldId id="299" r:id="rId42"/>
    <p:sldId id="300" r:id="rId43"/>
    <p:sldId id="302" r:id="rId44"/>
    <p:sldId id="301" r:id="rId45"/>
    <p:sldId id="303" r:id="rId46"/>
    <p:sldId id="304" r:id="rId47"/>
    <p:sldId id="305" r:id="rId48"/>
    <p:sldId id="306" r:id="rId49"/>
    <p:sldId id="307" r:id="rId50"/>
    <p:sldId id="308" r:id="rId51"/>
    <p:sldId id="309" r:id="rId52"/>
    <p:sldId id="310" r:id="rId53"/>
    <p:sldId id="311" r:id="rId54"/>
  </p:sldIdLst>
  <p:sldSz cx="6858000" cy="9906000" type="A4"/>
  <p:notesSz cx="6858000" cy="9144000"/>
  <p:defaultTextStyle>
    <a:defPPr>
      <a:defRPr lang="ru-RU"/>
    </a:defPPr>
    <a:lvl1pPr marL="0" algn="l" defTabSz="957901" rtl="0" eaLnBrk="1" latinLnBrk="0" hangingPunct="1">
      <a:defRPr sz="1900" kern="1200">
        <a:solidFill>
          <a:schemeClr val="tx1"/>
        </a:solidFill>
        <a:latin typeface="+mn-lt"/>
        <a:ea typeface="+mn-ea"/>
        <a:cs typeface="+mn-cs"/>
      </a:defRPr>
    </a:lvl1pPr>
    <a:lvl2pPr marL="478950" algn="l" defTabSz="957901" rtl="0" eaLnBrk="1" latinLnBrk="0" hangingPunct="1">
      <a:defRPr sz="1900" kern="1200">
        <a:solidFill>
          <a:schemeClr val="tx1"/>
        </a:solidFill>
        <a:latin typeface="+mn-lt"/>
        <a:ea typeface="+mn-ea"/>
        <a:cs typeface="+mn-cs"/>
      </a:defRPr>
    </a:lvl2pPr>
    <a:lvl3pPr marL="957901" algn="l" defTabSz="957901" rtl="0" eaLnBrk="1" latinLnBrk="0" hangingPunct="1">
      <a:defRPr sz="1900" kern="1200">
        <a:solidFill>
          <a:schemeClr val="tx1"/>
        </a:solidFill>
        <a:latin typeface="+mn-lt"/>
        <a:ea typeface="+mn-ea"/>
        <a:cs typeface="+mn-cs"/>
      </a:defRPr>
    </a:lvl3pPr>
    <a:lvl4pPr marL="1436851" algn="l" defTabSz="957901" rtl="0" eaLnBrk="1" latinLnBrk="0" hangingPunct="1">
      <a:defRPr sz="1900" kern="1200">
        <a:solidFill>
          <a:schemeClr val="tx1"/>
        </a:solidFill>
        <a:latin typeface="+mn-lt"/>
        <a:ea typeface="+mn-ea"/>
        <a:cs typeface="+mn-cs"/>
      </a:defRPr>
    </a:lvl4pPr>
    <a:lvl5pPr marL="1915802" algn="l" defTabSz="957901" rtl="0" eaLnBrk="1" latinLnBrk="0" hangingPunct="1">
      <a:defRPr sz="1900" kern="1200">
        <a:solidFill>
          <a:schemeClr val="tx1"/>
        </a:solidFill>
        <a:latin typeface="+mn-lt"/>
        <a:ea typeface="+mn-ea"/>
        <a:cs typeface="+mn-cs"/>
      </a:defRPr>
    </a:lvl5pPr>
    <a:lvl6pPr marL="2394752" algn="l" defTabSz="957901" rtl="0" eaLnBrk="1" latinLnBrk="0" hangingPunct="1">
      <a:defRPr sz="1900" kern="1200">
        <a:solidFill>
          <a:schemeClr val="tx1"/>
        </a:solidFill>
        <a:latin typeface="+mn-lt"/>
        <a:ea typeface="+mn-ea"/>
        <a:cs typeface="+mn-cs"/>
      </a:defRPr>
    </a:lvl6pPr>
    <a:lvl7pPr marL="2873702" algn="l" defTabSz="957901" rtl="0" eaLnBrk="1" latinLnBrk="0" hangingPunct="1">
      <a:defRPr sz="1900" kern="1200">
        <a:solidFill>
          <a:schemeClr val="tx1"/>
        </a:solidFill>
        <a:latin typeface="+mn-lt"/>
        <a:ea typeface="+mn-ea"/>
        <a:cs typeface="+mn-cs"/>
      </a:defRPr>
    </a:lvl7pPr>
    <a:lvl8pPr marL="3352653" algn="l" defTabSz="957901" rtl="0" eaLnBrk="1" latinLnBrk="0" hangingPunct="1">
      <a:defRPr sz="1900" kern="1200">
        <a:solidFill>
          <a:schemeClr val="tx1"/>
        </a:solidFill>
        <a:latin typeface="+mn-lt"/>
        <a:ea typeface="+mn-ea"/>
        <a:cs typeface="+mn-cs"/>
      </a:defRPr>
    </a:lvl8pPr>
    <a:lvl9pPr marL="3831603" algn="l" defTabSz="957901"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p:scale>
          <a:sx n="70" d="100"/>
          <a:sy n="70" d="100"/>
        </p:scale>
        <p:origin x="-1668" y="-132"/>
      </p:cViewPr>
      <p:guideLst>
        <p:guide orient="horz" pos="3120"/>
        <p:guide pos="216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342901" y="5344161"/>
            <a:ext cx="6229350" cy="1651000"/>
          </a:xfrm>
        </p:spPr>
        <p:txBody>
          <a:bodyPr>
            <a:noAutofit/>
          </a:bodyPr>
          <a:lstStyle>
            <a:lvl1pPr marL="0" indent="0" algn="ctr">
              <a:buNone/>
              <a:defRPr sz="2800" spc="129" baseline="0">
                <a:solidFill>
                  <a:schemeClr val="tx2"/>
                </a:solidFill>
              </a:defRPr>
            </a:lvl1pPr>
            <a:lvl2pPr marL="591297" indent="0" algn="ctr">
              <a:buNone/>
            </a:lvl2pPr>
            <a:lvl3pPr marL="1182594" indent="0" algn="ctr">
              <a:buNone/>
            </a:lvl3pPr>
            <a:lvl4pPr marL="1773890" indent="0" algn="ctr">
              <a:buNone/>
            </a:lvl4pPr>
            <a:lvl5pPr marL="2365187" indent="0" algn="ctr">
              <a:buNone/>
            </a:lvl5pPr>
            <a:lvl6pPr marL="2956484" indent="0" algn="ctr">
              <a:buNone/>
            </a:lvl6pPr>
            <a:lvl7pPr marL="3547781" indent="0" algn="ctr">
              <a:buNone/>
            </a:lvl7pPr>
            <a:lvl8pPr marL="4139077" indent="0" algn="ctr">
              <a:buNone/>
            </a:lvl8pPr>
            <a:lvl9pPr marL="4730374"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342901" y="2070947"/>
            <a:ext cx="6229350" cy="2861733"/>
          </a:xfrm>
          <a:ln w="6350" cap="rnd">
            <a:noFill/>
          </a:ln>
        </p:spPr>
        <p:txBody>
          <a:bodyPr anchor="b" anchorCtr="0">
            <a:noAutofit/>
          </a:bodyPr>
          <a:lstStyle>
            <a:lvl1pPr algn="ctr">
              <a:defRPr lang="en-US" sz="62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097720" y="5127962"/>
            <a:ext cx="2228850" cy="229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531432" y="5127962"/>
            <a:ext cx="2228850" cy="2293"/>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3405261" y="5093547"/>
            <a:ext cx="34290" cy="6604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18259" tIns="59130" rIns="118259" bIns="59130"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16" name="Номер слайда 15"/>
          <p:cNvSpPr>
            <a:spLocks noGrp="1"/>
          </p:cNvSpPr>
          <p:nvPr>
            <p:ph type="sldNum" sz="quarter" idx="11"/>
          </p:nvPr>
        </p:nvSpPr>
        <p:spPr/>
        <p:txBody>
          <a:bodyPr/>
          <a:lstStyle/>
          <a:p>
            <a:fld id="{A6DB55BC-0B8A-4EBF-9CB0-E3E94E190BDD}"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2600"/>
                                  </p:stCondLst>
                                  <p:childTnLst>
                                    <p:set>
                                      <p:cBhvr>
                                        <p:cTn id="6" dur="1" fill="hold">
                                          <p:stCondLst>
                                            <p:cond delay="0"/>
                                          </p:stCondLst>
                                        </p:cTn>
                                        <p:tgtEl>
                                          <p:spTgt spid="28"/>
                                        </p:tgtEl>
                                        <p:attrNameLst>
                                          <p:attrName>style.visibility</p:attrName>
                                        </p:attrNameLst>
                                      </p:cBhvr>
                                      <p:to>
                                        <p:strVal val="visible"/>
                                      </p:to>
                                    </p:set>
                                    <p:anim calcmode="lin" valueType="num">
                                      <p:cBhvr>
                                        <p:cTn id="7" dur="1800" fill="hold"/>
                                        <p:tgtEl>
                                          <p:spTgt spid="28"/>
                                        </p:tgtEl>
                                        <p:attrNameLst>
                                          <p:attrName>ppt_x</p:attrName>
                                        </p:attrNameLst>
                                      </p:cBhvr>
                                      <p:tavLst>
                                        <p:tav tm="0">
                                          <p:val>
                                            <p:strVal val="#ppt_x-.2"/>
                                          </p:val>
                                        </p:tav>
                                        <p:tav tm="100000">
                                          <p:val>
                                            <p:strVal val="#ppt_x"/>
                                          </p:val>
                                        </p:tav>
                                      </p:tavLst>
                                    </p:anim>
                                    <p:anim calcmode="lin" valueType="num">
                                      <p:cBhvr>
                                        <p:cTn id="8" dur="18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 dur="18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B55BC-0B8A-4EBF-9CB0-E3E94E190BDD}"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49" y="396702"/>
            <a:ext cx="1543051" cy="8452202"/>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1" y="396702"/>
            <a:ext cx="4514850" cy="845220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B55BC-0B8A-4EBF-9CB0-E3E94E190BDD}"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342900" y="2201333"/>
            <a:ext cx="6172200" cy="6604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962C729-7B3D-4A7F-825F-62C727258C0D}" type="datetimeFigureOut">
              <a:rPr lang="ru-RU" smtClean="0"/>
              <a:pPr/>
              <a:t>28.07.2016</a:t>
            </a:fld>
            <a:endParaRPr lang="ru-RU" dirty="0"/>
          </a:p>
        </p:txBody>
      </p:sp>
      <p:sp>
        <p:nvSpPr>
          <p:cNvPr id="15" name="Номер слайда 14"/>
          <p:cNvSpPr>
            <a:spLocks noGrp="1"/>
          </p:cNvSpPr>
          <p:nvPr>
            <p:ph type="sldNum" sz="quarter" idx="15"/>
          </p:nvPr>
        </p:nvSpPr>
        <p:spPr/>
        <p:txBody>
          <a:bodyPr/>
          <a:lstStyle>
            <a:lvl1pPr algn="ctr">
              <a:defRPr/>
            </a:lvl1pPr>
          </a:lstStyle>
          <a:p>
            <a:fld id="{A6DB55BC-0B8A-4EBF-9CB0-E3E94E190BDD}"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6DB55BC-0B8A-4EBF-9CB0-E3E94E190BDD}" type="slidenum">
              <a:rPr lang="ru-RU" smtClean="0"/>
              <a:pPr/>
              <a:t>‹#›</a:t>
            </a:fld>
            <a:endParaRPr lang="ru-RU" dirty="0"/>
          </a:p>
        </p:txBody>
      </p:sp>
      <p:sp>
        <p:nvSpPr>
          <p:cNvPr id="2" name="Заголовок 1"/>
          <p:cNvSpPr>
            <a:spLocks noGrp="1"/>
          </p:cNvSpPr>
          <p:nvPr>
            <p:ph type="title"/>
          </p:nvPr>
        </p:nvSpPr>
        <p:spPr>
          <a:xfrm>
            <a:off x="514350" y="5063067"/>
            <a:ext cx="5943600" cy="1981200"/>
          </a:xfrm>
        </p:spPr>
        <p:txBody>
          <a:bodyPr>
            <a:noAutofit/>
          </a:bodyPr>
          <a:lstStyle>
            <a:lvl1pPr algn="l" rtl="0">
              <a:spcBef>
                <a:spcPct val="0"/>
              </a:spcBef>
              <a:buNone/>
              <a:defRPr lang="en-US" sz="62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14350" y="7162804"/>
            <a:ext cx="5943600" cy="1422397"/>
          </a:xfrm>
        </p:spPr>
        <p:txBody>
          <a:bodyPr anchor="t"/>
          <a:lstStyle>
            <a:lvl1pPr marL="0" indent="0">
              <a:buNone/>
              <a:defRPr sz="2600" spc="129" baseline="0">
                <a:solidFill>
                  <a:schemeClr val="tx2"/>
                </a:solidFill>
              </a:defRPr>
            </a:lvl1pPr>
            <a:lvl2pPr>
              <a:buNone/>
              <a:defRPr sz="2300">
                <a:solidFill>
                  <a:schemeClr val="tx1">
                    <a:tint val="75000"/>
                  </a:schemeClr>
                </a:solidFill>
              </a:defRPr>
            </a:lvl2pPr>
            <a:lvl3pPr>
              <a:buNone/>
              <a:defRPr sz="2100">
                <a:solidFill>
                  <a:schemeClr val="tx1">
                    <a:tint val="75000"/>
                  </a:schemeClr>
                </a:solidFill>
              </a:defRPr>
            </a:lvl3pPr>
            <a:lvl4pPr>
              <a:buNone/>
              <a:defRPr sz="1800">
                <a:solidFill>
                  <a:schemeClr val="tx1">
                    <a:tint val="75000"/>
                  </a:schemeClr>
                </a:solidFill>
              </a:defRPr>
            </a:lvl4pPr>
            <a:lvl5pPr>
              <a:buNone/>
              <a:defRPr sz="18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514350" y="7102323"/>
            <a:ext cx="5943600" cy="621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6DB55BC-0B8A-4EBF-9CB0-E3E94E190BDD}"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342901" y="2201333"/>
            <a:ext cx="3044952" cy="6604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1" y="2201333"/>
            <a:ext cx="3044952" cy="6604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6DB55BC-0B8A-4EBF-9CB0-E3E94E190BDD}"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3" name="Текст 2"/>
          <p:cNvSpPr>
            <a:spLocks noGrp="1"/>
          </p:cNvSpPr>
          <p:nvPr>
            <p:ph type="body" idx="1"/>
          </p:nvPr>
        </p:nvSpPr>
        <p:spPr>
          <a:xfrm>
            <a:off x="342901" y="2021635"/>
            <a:ext cx="3030141" cy="1100667"/>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18259" tIns="59130" rIns="118259" bIns="59130" anchor="b">
            <a:noAutofit/>
          </a:bodyPr>
          <a:lstStyle>
            <a:lvl1pPr marL="0" indent="0" algn="l">
              <a:spcBef>
                <a:spcPts val="0"/>
              </a:spcBef>
              <a:buNone/>
              <a:defRPr sz="3400" b="1">
                <a:solidFill>
                  <a:schemeClr val="tx2"/>
                </a:solidFill>
              </a:defRPr>
            </a:lvl1pPr>
            <a:lvl2pPr>
              <a:buNone/>
              <a:defRPr sz="2600" b="1"/>
            </a:lvl2pPr>
            <a:lvl3pPr>
              <a:buNone/>
              <a:defRPr sz="2300" b="1"/>
            </a:lvl3pPr>
            <a:lvl4pPr>
              <a:buNone/>
              <a:defRPr sz="2100" b="1"/>
            </a:lvl4pPr>
            <a:lvl5pPr>
              <a:buNone/>
              <a:defRPr sz="21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342900" y="3180516"/>
            <a:ext cx="3028949" cy="5653025"/>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3487341" y="3180516"/>
            <a:ext cx="3028949" cy="5653025"/>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342900" y="224535"/>
            <a:ext cx="6172200" cy="1651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3486151" y="2021635"/>
            <a:ext cx="3030141" cy="1100667"/>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18259" tIns="59130" rIns="118259" bIns="59130" anchor="b">
            <a:noAutofit/>
          </a:bodyPr>
          <a:lstStyle>
            <a:lvl1pPr marL="0" indent="0" algn="l">
              <a:spcBef>
                <a:spcPts val="0"/>
              </a:spcBef>
              <a:buNone/>
              <a:defRPr sz="3400" b="1" baseline="0">
                <a:solidFill>
                  <a:schemeClr val="tx2"/>
                </a:solidFill>
              </a:defRPr>
            </a:lvl1pPr>
            <a:lvl2pPr>
              <a:buNone/>
              <a:defRPr sz="2600" b="1"/>
            </a:lvl2pPr>
            <a:lvl3pPr>
              <a:buNone/>
              <a:defRPr sz="2300" b="1"/>
            </a:lvl3pPr>
            <a:lvl4pPr>
              <a:buNone/>
              <a:defRPr sz="2100" b="1"/>
            </a:lvl4pPr>
            <a:lvl5pPr>
              <a:buNone/>
              <a:defRPr sz="21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422209" y="3149206"/>
            <a:ext cx="2811780" cy="229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3566161" y="3149206"/>
            <a:ext cx="2811780" cy="2293"/>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6DB55BC-0B8A-4EBF-9CB0-E3E94E190BDD}"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6DB55BC-0B8A-4EBF-9CB0-E3E94E190BD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342901" y="660400"/>
            <a:ext cx="4686300" cy="825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5086351" y="2311400"/>
            <a:ext cx="1488186" cy="5393267"/>
          </a:xfrm>
        </p:spPr>
        <p:txBody>
          <a:bodyPr tIns="59130" bIns="59130" anchor="t" anchorCtr="0"/>
          <a:lstStyle>
            <a:lvl1pPr marL="0" indent="0">
              <a:lnSpc>
                <a:spcPct val="125000"/>
              </a:lnSpc>
              <a:spcAft>
                <a:spcPts val="1293"/>
              </a:spcAft>
              <a:buNone/>
              <a:defRPr sz="2100">
                <a:solidFill>
                  <a:schemeClr val="tx2"/>
                </a:solidFill>
              </a:defRPr>
            </a:lvl1pPr>
            <a:lvl2pPr>
              <a:buNone/>
              <a:defRPr sz="1600"/>
            </a:lvl2pPr>
            <a:lvl3pPr>
              <a:buNone/>
              <a:defRPr sz="1300"/>
            </a:lvl3pPr>
            <a:lvl4pPr>
              <a:buNone/>
              <a:defRPr sz="1200"/>
            </a:lvl4pPr>
            <a:lvl5pPr>
              <a:buNone/>
              <a:defRPr sz="12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5086351" y="660400"/>
            <a:ext cx="1485900" cy="1540933"/>
          </a:xfrm>
        </p:spPr>
        <p:txBody>
          <a:bodyPr lIns="118259" tIns="118259" anchor="b" anchorCtr="0"/>
          <a:lstStyle>
            <a:lvl1pPr algn="l">
              <a:buNone/>
              <a:defRPr sz="2300" b="1" spc="-65"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962C729-7B3D-4A7F-825F-62C727258C0D}" type="datetimeFigureOut">
              <a:rPr lang="ru-RU" smtClean="0"/>
              <a:pPr/>
              <a:t>28.07.2016</a:t>
            </a:fld>
            <a:endParaRPr lang="ru-RU" dirty="0"/>
          </a:p>
        </p:txBody>
      </p:sp>
      <p:sp>
        <p:nvSpPr>
          <p:cNvPr id="9" name="Номер слайда 8"/>
          <p:cNvSpPr>
            <a:spLocks noGrp="1"/>
          </p:cNvSpPr>
          <p:nvPr>
            <p:ph type="sldNum" sz="quarter" idx="15"/>
          </p:nvPr>
        </p:nvSpPr>
        <p:spPr/>
        <p:txBody>
          <a:bodyPr/>
          <a:lstStyle/>
          <a:p>
            <a:fld id="{A6DB55BC-0B8A-4EBF-9CB0-E3E94E190BDD}"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2049" y="660400"/>
            <a:ext cx="1543051" cy="1540933"/>
          </a:xfrm>
        </p:spPr>
        <p:txBody>
          <a:bodyPr lIns="118259" tIns="118259" anchor="b" anchorCtr="0"/>
          <a:lstStyle>
            <a:lvl1pPr algn="l">
              <a:buNone/>
              <a:defRPr sz="2300" b="1" spc="-65"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42901" y="660400"/>
            <a:ext cx="4514850" cy="8034867"/>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1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4972049" y="2311400"/>
            <a:ext cx="1543051" cy="6383867"/>
          </a:xfrm>
        </p:spPr>
        <p:txBody>
          <a:bodyPr anchor="t" anchorCtr="0"/>
          <a:lstStyle>
            <a:lvl1pPr marL="0" indent="0">
              <a:lnSpc>
                <a:spcPct val="125000"/>
              </a:lnSpc>
              <a:spcAft>
                <a:spcPts val="1293"/>
              </a:spcAft>
              <a:buFontTx/>
              <a:buNone/>
              <a:defRPr sz="2100" b="0">
                <a:solidFill>
                  <a:schemeClr val="tx2"/>
                </a:solidFill>
              </a:defRPr>
            </a:lvl1pPr>
            <a:lvl2pPr>
              <a:defRPr sz="1600"/>
            </a:lvl2pPr>
            <a:lvl3pPr>
              <a:defRPr sz="1300"/>
            </a:lvl3pPr>
            <a:lvl4pPr>
              <a:defRPr sz="1200"/>
            </a:lvl4pPr>
            <a:lvl5pPr>
              <a:defRPr sz="12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962C729-7B3D-4A7F-825F-62C727258C0D}" type="datetimeFigureOut">
              <a:rPr lang="ru-RU" smtClean="0"/>
              <a:pPr/>
              <a:t>28.07.2016</a:t>
            </a:fld>
            <a:endParaRPr lang="ru-RU" dirty="0"/>
          </a:p>
        </p:txBody>
      </p:sp>
      <p:sp>
        <p:nvSpPr>
          <p:cNvPr id="9" name="Номер слайда 8"/>
          <p:cNvSpPr>
            <a:spLocks noGrp="1"/>
          </p:cNvSpPr>
          <p:nvPr>
            <p:ph type="sldNum" sz="quarter" idx="11"/>
          </p:nvPr>
        </p:nvSpPr>
        <p:spPr/>
        <p:txBody>
          <a:bodyPr/>
          <a:lstStyle/>
          <a:p>
            <a:fld id="{A6DB55BC-0B8A-4EBF-9CB0-E3E94E190BDD}"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342900" y="2091269"/>
            <a:ext cx="6172200" cy="6757635"/>
          </a:xfrm>
          <a:prstGeom prst="rect">
            <a:avLst/>
          </a:prstGeom>
        </p:spPr>
        <p:txBody>
          <a:bodyPr vert="horz" lIns="118259" tIns="59130" rIns="118259" bIns="5913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4343399" y="8960853"/>
            <a:ext cx="1943100" cy="554735"/>
          </a:xfrm>
          <a:prstGeom prst="rect">
            <a:avLst/>
          </a:prstGeom>
        </p:spPr>
        <p:txBody>
          <a:bodyPr vert="horz" lIns="118259" tIns="59130" rIns="118259" bIns="59130" anchor="ctr" anchorCtr="0"/>
          <a:lstStyle>
            <a:lvl1pPr algn="l" eaLnBrk="1" latinLnBrk="0" hangingPunct="1">
              <a:defRPr kumimoji="0" sz="1600">
                <a:solidFill>
                  <a:schemeClr val="tx2"/>
                </a:solidFill>
              </a:defRPr>
            </a:lvl1pPr>
          </a:lstStyle>
          <a:p>
            <a:fld id="{2962C729-7B3D-4A7F-825F-62C727258C0D}" type="datetimeFigureOut">
              <a:rPr lang="ru-RU" smtClean="0"/>
              <a:pPr/>
              <a:t>28.07.2016</a:t>
            </a:fld>
            <a:endParaRPr lang="ru-RU" dirty="0"/>
          </a:p>
        </p:txBody>
      </p:sp>
      <p:sp>
        <p:nvSpPr>
          <p:cNvPr id="10" name="Нижний колонтитул 9"/>
          <p:cNvSpPr>
            <a:spLocks noGrp="1"/>
          </p:cNvSpPr>
          <p:nvPr>
            <p:ph type="ftr" sz="quarter" idx="3"/>
          </p:nvPr>
        </p:nvSpPr>
        <p:spPr>
          <a:xfrm>
            <a:off x="1600200" y="8960853"/>
            <a:ext cx="2686051" cy="554735"/>
          </a:xfrm>
          <a:prstGeom prst="rect">
            <a:avLst/>
          </a:prstGeom>
        </p:spPr>
        <p:txBody>
          <a:bodyPr vert="horz" lIns="118259" tIns="59130" rIns="118259" bIns="59130" anchor="ctr" anchorCtr="0"/>
          <a:lstStyle>
            <a:lvl1pPr algn="r" eaLnBrk="1" latinLnBrk="0" hangingPunct="1">
              <a:defRPr kumimoji="0" sz="1600">
                <a:solidFill>
                  <a:schemeClr val="tx2"/>
                </a:solidFill>
              </a:defRPr>
            </a:lvl1pPr>
          </a:lstStyle>
          <a:p>
            <a:endParaRPr lang="ru-RU" dirty="0"/>
          </a:p>
        </p:txBody>
      </p:sp>
      <p:sp>
        <p:nvSpPr>
          <p:cNvPr id="22" name="Номер слайда 21"/>
          <p:cNvSpPr>
            <a:spLocks noGrp="1"/>
          </p:cNvSpPr>
          <p:nvPr>
            <p:ph type="sldNum" sz="quarter" idx="4"/>
          </p:nvPr>
        </p:nvSpPr>
        <p:spPr>
          <a:xfrm>
            <a:off x="6307932" y="8928879"/>
            <a:ext cx="457200" cy="660400"/>
          </a:xfrm>
          <a:prstGeom prst="rect">
            <a:avLst/>
          </a:prstGeom>
          <a:noFill/>
        </p:spPr>
        <p:txBody>
          <a:bodyPr vert="horz" lIns="0" tIns="0" rIns="0" bIns="0" anchor="ctr" anchorCtr="0">
            <a:noAutofit/>
          </a:bodyPr>
          <a:lstStyle>
            <a:lvl1pPr algn="ctr" eaLnBrk="1" latinLnBrk="0" hangingPunct="1">
              <a:defRPr kumimoji="0" sz="2100" baseline="0">
                <a:solidFill>
                  <a:schemeClr val="tx2"/>
                </a:solidFill>
              </a:defRPr>
            </a:lvl1pPr>
          </a:lstStyle>
          <a:p>
            <a:fld id="{A6DB55BC-0B8A-4EBF-9CB0-E3E94E190BDD}" type="slidenum">
              <a:rPr lang="ru-RU" smtClean="0"/>
              <a:pPr/>
              <a:t>‹#›</a:t>
            </a:fld>
            <a:endParaRPr lang="ru-RU" dirty="0"/>
          </a:p>
        </p:txBody>
      </p:sp>
      <p:sp>
        <p:nvSpPr>
          <p:cNvPr id="5" name="Заголовок 4"/>
          <p:cNvSpPr>
            <a:spLocks noGrp="1"/>
          </p:cNvSpPr>
          <p:nvPr>
            <p:ph type="title"/>
          </p:nvPr>
        </p:nvSpPr>
        <p:spPr>
          <a:xfrm>
            <a:off x="342900" y="220133"/>
            <a:ext cx="6172200" cy="1761067"/>
          </a:xfrm>
          <a:prstGeom prst="rect">
            <a:avLst/>
          </a:prstGeom>
          <a:ln w="6350" cap="rnd">
            <a:noFill/>
          </a:ln>
        </p:spPr>
        <p:txBody>
          <a:bodyPr vert="horz" lIns="118259" tIns="59130" rIns="118259" bIns="59130"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txStyles>
    <p:titleStyle>
      <a:lvl1pPr algn="l" rtl="0" eaLnBrk="1" latinLnBrk="0" hangingPunct="1">
        <a:spcBef>
          <a:spcPct val="0"/>
        </a:spcBef>
        <a:buNone/>
        <a:defRPr kumimoji="0" lang="en-US" sz="5400" b="0" kern="1200" spc="-129"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54778" indent="-354778" algn="l" rtl="0" eaLnBrk="1" latinLnBrk="0" hangingPunct="1">
        <a:spcBef>
          <a:spcPts val="776"/>
        </a:spcBef>
        <a:buClr>
          <a:schemeClr val="accent2"/>
        </a:buClr>
        <a:buSzPct val="85000"/>
        <a:buFont typeface="Wingdings 2"/>
        <a:buChar char=""/>
        <a:defRPr kumimoji="0" sz="3400" kern="1200">
          <a:solidFill>
            <a:schemeClr val="tx1"/>
          </a:solidFill>
          <a:latin typeface="+mn-lt"/>
          <a:ea typeface="+mn-ea"/>
          <a:cs typeface="+mn-cs"/>
        </a:defRPr>
      </a:lvl1pPr>
      <a:lvl2pPr marL="827815" indent="-354778" algn="l" rtl="0" eaLnBrk="1" latinLnBrk="0" hangingPunct="1">
        <a:spcBef>
          <a:spcPts val="388"/>
        </a:spcBef>
        <a:buClr>
          <a:schemeClr val="accent2">
            <a:shade val="75000"/>
          </a:schemeClr>
        </a:buClr>
        <a:buSzPct val="85000"/>
        <a:buFont typeface="Wingdings 2"/>
        <a:buChar char=""/>
        <a:defRPr kumimoji="0" sz="3100" kern="1200">
          <a:solidFill>
            <a:schemeClr val="tx2"/>
          </a:solidFill>
          <a:latin typeface="+mn-lt"/>
          <a:ea typeface="+mn-ea"/>
          <a:cs typeface="+mn-cs"/>
        </a:defRPr>
      </a:lvl2pPr>
      <a:lvl3pPr marL="1300853" indent="-295648" algn="l" rtl="0" eaLnBrk="1" latinLnBrk="0" hangingPunct="1">
        <a:spcBef>
          <a:spcPts val="388"/>
        </a:spcBef>
        <a:buClr>
          <a:schemeClr val="accent2">
            <a:shade val="50000"/>
          </a:schemeClr>
        </a:buClr>
        <a:buSzPct val="85000"/>
        <a:buFont typeface="Wingdings 2"/>
        <a:buChar char=""/>
        <a:defRPr kumimoji="0" sz="2700" kern="1200">
          <a:solidFill>
            <a:schemeClr val="tx1"/>
          </a:solidFill>
          <a:latin typeface="+mn-lt"/>
          <a:ea typeface="+mn-ea"/>
          <a:cs typeface="+mn-cs"/>
        </a:defRPr>
      </a:lvl3pPr>
      <a:lvl4pPr marL="1655631" indent="-295648" algn="l" rtl="0" eaLnBrk="1" latinLnBrk="0" hangingPunct="1">
        <a:spcBef>
          <a:spcPts val="388"/>
        </a:spcBef>
        <a:buClr>
          <a:schemeClr val="accent2">
            <a:shade val="75000"/>
          </a:schemeClr>
        </a:buClr>
        <a:buSzPct val="85000"/>
        <a:buFont typeface="Wingdings 2" pitchFamily="18" charset="2"/>
        <a:buChar char=""/>
        <a:defRPr kumimoji="0" sz="2500" kern="1200">
          <a:solidFill>
            <a:schemeClr val="tx1"/>
          </a:solidFill>
          <a:latin typeface="+mn-lt"/>
          <a:ea typeface="+mn-ea"/>
          <a:cs typeface="+mn-cs"/>
        </a:defRPr>
      </a:lvl4pPr>
      <a:lvl5pPr marL="2010409" indent="-295648" algn="l" rtl="0" eaLnBrk="1" latinLnBrk="0" hangingPunct="1">
        <a:spcBef>
          <a:spcPts val="440"/>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5pPr>
      <a:lvl6pPr marL="2365187" indent="-295648" algn="l" rtl="0" eaLnBrk="1" latinLnBrk="0" hangingPunct="1">
        <a:spcBef>
          <a:spcPts val="440"/>
        </a:spcBef>
        <a:buClr>
          <a:schemeClr val="accent2">
            <a:shade val="75000"/>
          </a:schemeClr>
        </a:buClr>
        <a:buSzPct val="85000"/>
        <a:buFont typeface="Wingdings 2" pitchFamily="18" charset="2"/>
        <a:buChar char="?"/>
        <a:defRPr kumimoji="0" sz="2200" kern="1200">
          <a:solidFill>
            <a:schemeClr val="tx1"/>
          </a:solidFill>
          <a:latin typeface="+mn-lt"/>
          <a:ea typeface="+mn-ea"/>
          <a:cs typeface="+mn-cs"/>
        </a:defRPr>
      </a:lvl6pPr>
      <a:lvl7pPr marL="2601706" indent="-236519" algn="l" rtl="0" eaLnBrk="1" latinLnBrk="0" hangingPunct="1">
        <a:spcBef>
          <a:spcPts val="440"/>
        </a:spcBef>
        <a:buClr>
          <a:schemeClr val="accent2">
            <a:shade val="75000"/>
          </a:schemeClr>
        </a:buClr>
        <a:buSzPct val="85000"/>
        <a:buFont typeface="Wingdings 2" pitchFamily="18" charset="2"/>
        <a:buChar char="?"/>
        <a:defRPr kumimoji="0" sz="2100" kern="1200" baseline="0">
          <a:solidFill>
            <a:schemeClr val="tx1"/>
          </a:solidFill>
          <a:latin typeface="+mn-lt"/>
          <a:ea typeface="+mn-ea"/>
          <a:cs typeface="+mn-cs"/>
        </a:defRPr>
      </a:lvl7pPr>
      <a:lvl8pPr marL="2956484" indent="-236519" algn="l" rtl="0" eaLnBrk="1" latinLnBrk="0" hangingPunct="1">
        <a:spcBef>
          <a:spcPts val="44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8pPr>
      <a:lvl9pPr marL="3311262" indent="-236519" algn="l" rtl="0" eaLnBrk="1" latinLnBrk="0" hangingPunct="1">
        <a:spcBef>
          <a:spcPts val="44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91297" algn="l" rtl="0" eaLnBrk="1" latinLnBrk="0" hangingPunct="1">
        <a:defRPr kumimoji="0" kern="1200">
          <a:solidFill>
            <a:schemeClr val="tx1"/>
          </a:solidFill>
          <a:latin typeface="+mn-lt"/>
          <a:ea typeface="+mn-ea"/>
          <a:cs typeface="+mn-cs"/>
        </a:defRPr>
      </a:lvl2pPr>
      <a:lvl3pPr marL="1182594" algn="l" rtl="0" eaLnBrk="1" latinLnBrk="0" hangingPunct="1">
        <a:defRPr kumimoji="0" kern="1200">
          <a:solidFill>
            <a:schemeClr val="tx1"/>
          </a:solidFill>
          <a:latin typeface="+mn-lt"/>
          <a:ea typeface="+mn-ea"/>
          <a:cs typeface="+mn-cs"/>
        </a:defRPr>
      </a:lvl3pPr>
      <a:lvl4pPr marL="1773890" algn="l" rtl="0" eaLnBrk="1" latinLnBrk="0" hangingPunct="1">
        <a:defRPr kumimoji="0" kern="1200">
          <a:solidFill>
            <a:schemeClr val="tx1"/>
          </a:solidFill>
          <a:latin typeface="+mn-lt"/>
          <a:ea typeface="+mn-ea"/>
          <a:cs typeface="+mn-cs"/>
        </a:defRPr>
      </a:lvl4pPr>
      <a:lvl5pPr marL="2365187" algn="l" rtl="0" eaLnBrk="1" latinLnBrk="0" hangingPunct="1">
        <a:defRPr kumimoji="0" kern="1200">
          <a:solidFill>
            <a:schemeClr val="tx1"/>
          </a:solidFill>
          <a:latin typeface="+mn-lt"/>
          <a:ea typeface="+mn-ea"/>
          <a:cs typeface="+mn-cs"/>
        </a:defRPr>
      </a:lvl5pPr>
      <a:lvl6pPr marL="2956484" algn="l" rtl="0" eaLnBrk="1" latinLnBrk="0" hangingPunct="1">
        <a:defRPr kumimoji="0" kern="1200">
          <a:solidFill>
            <a:schemeClr val="tx1"/>
          </a:solidFill>
          <a:latin typeface="+mn-lt"/>
          <a:ea typeface="+mn-ea"/>
          <a:cs typeface="+mn-cs"/>
        </a:defRPr>
      </a:lvl6pPr>
      <a:lvl7pPr marL="3547781" algn="l" rtl="0" eaLnBrk="1" latinLnBrk="0" hangingPunct="1">
        <a:defRPr kumimoji="0" kern="1200">
          <a:solidFill>
            <a:schemeClr val="tx1"/>
          </a:solidFill>
          <a:latin typeface="+mn-lt"/>
          <a:ea typeface="+mn-ea"/>
          <a:cs typeface="+mn-cs"/>
        </a:defRPr>
      </a:lvl7pPr>
      <a:lvl8pPr marL="4139077" algn="l" rtl="0" eaLnBrk="1" latinLnBrk="0" hangingPunct="1">
        <a:defRPr kumimoji="0" kern="1200">
          <a:solidFill>
            <a:schemeClr val="tx1"/>
          </a:solidFill>
          <a:latin typeface="+mn-lt"/>
          <a:ea typeface="+mn-ea"/>
          <a:cs typeface="+mn-cs"/>
        </a:defRPr>
      </a:lvl8pPr>
      <a:lvl9pPr marL="473037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popova\Desktop\Документы Попова\разное\Статьи, публикации, доклады других архивов\день города\Улицы города\пл.Ленина 2.jpg"/>
          <p:cNvPicPr>
            <a:picLocks noChangeAspect="1" noChangeArrowheads="1"/>
          </p:cNvPicPr>
          <p:nvPr/>
        </p:nvPicPr>
        <p:blipFill>
          <a:blip r:embed="rId2" cstate="print"/>
          <a:srcRect/>
          <a:stretch>
            <a:fillRect/>
          </a:stretch>
        </p:blipFill>
        <p:spPr bwMode="auto">
          <a:xfrm>
            <a:off x="253008" y="5457055"/>
            <a:ext cx="6351984" cy="4335647"/>
          </a:xfrm>
          <a:prstGeom prst="rect">
            <a:avLst/>
          </a:prstGeom>
          <a:ln>
            <a:noFill/>
          </a:ln>
          <a:effectLst>
            <a:softEdge rad="112500"/>
          </a:effectLst>
        </p:spPr>
      </p:pic>
      <p:pic>
        <p:nvPicPr>
          <p:cNvPr id="22529" name="Picture 1" descr="C:\Users\popova\Desktop\Документы Попова\разное\Статьи, публикации, доклады других архивов\день города\пл.Ленина.jpg"/>
          <p:cNvPicPr>
            <a:picLocks noChangeAspect="1" noChangeArrowheads="1"/>
          </p:cNvPicPr>
          <p:nvPr/>
        </p:nvPicPr>
        <p:blipFill>
          <a:blip r:embed="rId3" cstate="print"/>
          <a:srcRect/>
          <a:stretch>
            <a:fillRect/>
          </a:stretch>
        </p:blipFill>
        <p:spPr bwMode="auto">
          <a:xfrm>
            <a:off x="179049" y="2000672"/>
            <a:ext cx="6499903" cy="3554635"/>
          </a:xfrm>
          <a:prstGeom prst="rect">
            <a:avLst/>
          </a:prstGeom>
          <a:ln>
            <a:noFill/>
          </a:ln>
          <a:effectLst>
            <a:softEdge rad="112500"/>
          </a:effectLst>
        </p:spPr>
      </p:pic>
      <p:sp>
        <p:nvSpPr>
          <p:cNvPr id="5" name="Заголовок 4"/>
          <p:cNvSpPr>
            <a:spLocks noGrp="1"/>
          </p:cNvSpPr>
          <p:nvPr>
            <p:ph type="title"/>
          </p:nvPr>
        </p:nvSpPr>
        <p:spPr>
          <a:xfrm>
            <a:off x="188640" y="200472"/>
            <a:ext cx="6480720" cy="1872208"/>
          </a:xfrm>
        </p:spPr>
        <p:txBody>
          <a:bodyPr anchor="ctr">
            <a:noAutofit/>
          </a:bodyPr>
          <a:lstStyle/>
          <a:p>
            <a:pPr lvl="0" algn="ctr" fontAlgn="base">
              <a:spcAft>
                <a:spcPct val="0"/>
              </a:spcAft>
            </a:pPr>
            <a:r>
              <a:rPr lang="ru-RU" sz="4600"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erdana" pitchFamily="34" charset="0"/>
                <a:ea typeface="Verdana" pitchFamily="34" charset="0"/>
                <a:cs typeface="Verdana" pitchFamily="34" charset="0"/>
              </a:rPr>
              <a:t>Волгодонск –  рождение города </a:t>
            </a:r>
          </a:p>
        </p:txBody>
      </p:sp>
    </p:spTree>
  </p:cSld>
  <p:clrMapOvr>
    <a:masterClrMapping/>
  </p:clrMapOvr>
  <p:transition advTm="48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fade">
                                      <p:cBhvr>
                                        <p:cTn id="7" dur="1000"/>
                                        <p:tgtEl>
                                          <p:spTgt spid="22529"/>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74340" y="560512"/>
            <a:ext cx="63093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22 января 1959 года</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комбинат синтетических жирозаменителей (химкомбинат) выработал первую продукцию.</a:t>
            </a:r>
          </a:p>
        </p:txBody>
      </p:sp>
      <p:pic>
        <p:nvPicPr>
          <p:cNvPr id="3" name="Рисунок 2" descr="C:\Documents and Settings\churilova\Local Settings\Temporary Internet Files\Content.Word\007.jpg"/>
          <p:cNvPicPr/>
          <p:nvPr/>
        </p:nvPicPr>
        <p:blipFill>
          <a:blip r:embed="rId2" cstate="print">
            <a:lum bright="-20000"/>
          </a:blip>
          <a:srcRect t="6369" r="1955"/>
          <a:stretch>
            <a:fillRect/>
          </a:stretch>
        </p:blipFill>
        <p:spPr bwMode="auto">
          <a:xfrm>
            <a:off x="0" y="1640632"/>
            <a:ext cx="6876764" cy="5184576"/>
          </a:xfrm>
          <a:prstGeom prst="rect">
            <a:avLst/>
          </a:prstGeom>
          <a:ln>
            <a:noFill/>
          </a:ln>
          <a:effectLst>
            <a:softEdge rad="112500"/>
          </a:effectLst>
        </p:spPr>
      </p:pic>
      <p:sp>
        <p:nvSpPr>
          <p:cNvPr id="41986" name="Rectangle 2"/>
          <p:cNvSpPr>
            <a:spLocks noChangeArrowheads="1"/>
          </p:cNvSpPr>
          <p:nvPr/>
        </p:nvSpPr>
        <p:spPr bwMode="auto">
          <a:xfrm>
            <a:off x="152636" y="7135599"/>
            <a:ext cx="65527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Химкомбинат повлиял на резкий рост населения. К этому времени в Волгодонске проживало более 15 тысяч человек. </a:t>
            </a:r>
          </a:p>
        </p:txBody>
      </p:sp>
    </p:spTree>
  </p:cSld>
  <p:clrMapOvr>
    <a:masterClrMapping/>
  </p:clrMapOvr>
  <p:transition advTm="210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fade">
                                      <p:cBhvr>
                                        <p:cTn id="7" dur="2000"/>
                                        <p:tgtEl>
                                          <p:spTgt spid="4198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1986"/>
                                        </p:tgtEl>
                                        <p:attrNameLst>
                                          <p:attrName>style.visibility</p:attrName>
                                        </p:attrNameLst>
                                      </p:cBhvr>
                                      <p:to>
                                        <p:strVal val="visible"/>
                                      </p:to>
                                    </p:set>
                                    <p:animEffect transition="in" filter="fade">
                                      <p:cBhvr>
                                        <p:cTn id="14"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419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60648" y="200472"/>
            <a:ext cx="6336704" cy="917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lnSpc>
                <a:spcPct val="150000"/>
              </a:lnSpc>
              <a:spcBef>
                <a:spcPct val="0"/>
              </a:spcBef>
              <a:spcAft>
                <a:spcPct val="0"/>
              </a:spcAft>
            </a:pPr>
            <a:r>
              <a:rPr lang="ru-RU" sz="1800" dirty="0" smtClean="0">
                <a:latin typeface="Verdana" pitchFamily="34" charset="0"/>
                <a:ea typeface="Verdana" pitchFamily="34" charset="0"/>
                <a:cs typeface="Verdana" pitchFamily="34" charset="0"/>
              </a:rPr>
              <a:t>      Волгодонск как город появился лишь после соответствующего Указа Президиума Верховного совета РСФСР,  что связано со строительством Химического комбината – благодаря этому Волгодонск обрел статус города. Указом Президиума Верховного Совета РСФСР от </a:t>
            </a:r>
            <a:r>
              <a:rPr lang="ru-RU" sz="1800" b="1" dirty="0" smtClean="0">
                <a:latin typeface="Verdana" pitchFamily="34" charset="0"/>
                <a:ea typeface="Verdana" pitchFamily="34" charset="0"/>
                <a:cs typeface="Verdana" pitchFamily="34" charset="0"/>
              </a:rPr>
              <a:t>2 ноября 1956 года</a:t>
            </a:r>
            <a:r>
              <a:rPr lang="ru-RU" sz="1800" dirty="0" smtClean="0">
                <a:latin typeface="Verdana" pitchFamily="34" charset="0"/>
                <a:ea typeface="Verdana" pitchFamily="34" charset="0"/>
                <a:cs typeface="Verdana" pitchFamily="34" charset="0"/>
              </a:rPr>
              <a:t> поселок Волгодонск Романовского района стал  городом районного подчинения, с включением в черту города р.п.Ново-Соленовский и Шлюзы. </a:t>
            </a:r>
            <a:endPar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Эта дата первоначально была официальным днем рождения города, пока в 1973 году первостроители не обратились в исполком Горсовета с просьбой считать отправной точкой дату, когда были заложены первые строения.  Этим днем был 27 июля 1950 года. Теперь это  официальный день рождения Волгодонска.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16 мая 1957 года Указом Президиума Верховного  Совета Министров РСФСР Романовский район переименован в Волгодонской, с перенесением райцентра из станицы Романовская в город Волгодонск.</a:t>
            </a:r>
          </a:p>
        </p:txBody>
      </p:sp>
    </p:spTree>
  </p:cSld>
  <p:clrMapOvr>
    <a:masterClrMapping/>
  </p:clrMapOvr>
  <p:transition advTm="255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fade">
                                      <p:cBhvr>
                                        <p:cTn id="7" dur="20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wsimg_7999_l.jpg"/>
          <p:cNvPicPr>
            <a:picLocks noChangeAspect="1"/>
          </p:cNvPicPr>
          <p:nvPr/>
        </p:nvPicPr>
        <p:blipFill>
          <a:blip r:embed="rId2" cstate="print"/>
          <a:stretch>
            <a:fillRect/>
          </a:stretch>
        </p:blipFill>
        <p:spPr>
          <a:xfrm>
            <a:off x="210220" y="416496"/>
            <a:ext cx="6437561" cy="9001000"/>
          </a:xfrm>
          <a:prstGeom prst="rect">
            <a:avLst/>
          </a:prstGeom>
          <a:ln>
            <a:noFill/>
          </a:ln>
          <a:effectLst>
            <a:softEdge rad="112500"/>
          </a:effectLst>
        </p:spPr>
      </p:pic>
      <p:sp>
        <p:nvSpPr>
          <p:cNvPr id="5" name="Заголовок 4"/>
          <p:cNvSpPr>
            <a:spLocks noGrp="1"/>
          </p:cNvSpPr>
          <p:nvPr>
            <p:ph type="title"/>
          </p:nvPr>
        </p:nvSpPr>
        <p:spPr>
          <a:xfrm>
            <a:off x="476672" y="488504"/>
            <a:ext cx="6120680" cy="4016896"/>
          </a:xfrm>
        </p:spPr>
        <p:txBody>
          <a:bodyPr anchor="ctr">
            <a:normAutofit/>
          </a:bodyPr>
          <a:lstStyle/>
          <a:p>
            <a:pPr algn="ctr">
              <a:lnSpc>
                <a:spcPct val="150000"/>
              </a:lnSpc>
            </a:pPr>
            <a:r>
              <a:rPr lang="ru-RU" sz="5200" b="1" i="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rPr>
              <a:t>ИСТОРИЯ </a:t>
            </a:r>
            <a:br>
              <a:rPr lang="ru-RU" sz="5200" b="1" i="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rPr>
            </a:br>
            <a:r>
              <a:rPr lang="ru-RU" sz="5200" b="1" i="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rPr>
              <a:t>ГОРОДА В  ДОКУМЕНТАХ</a:t>
            </a:r>
            <a:endParaRPr lang="ru-RU" sz="5200" b="1" i="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a typeface="Verdana" pitchFamily="34" charset="0"/>
              <a:cs typeface="Verdana" pitchFamily="34" charset="0"/>
            </a:endParaRPr>
          </a:p>
        </p:txBody>
      </p:sp>
    </p:spTree>
  </p:cSld>
  <p:clrMapOvr>
    <a:masterClrMapping/>
  </p:clrMapOvr>
  <p:transition advTm="528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об открытии гостин.по Ленина, 1   05.04.60.JPG"/>
          <p:cNvPicPr>
            <a:picLocks noGrp="1" noChangeAspect="1"/>
          </p:cNvPicPr>
          <p:nvPr>
            <p:ph idx="1"/>
          </p:nvPr>
        </p:nvPicPr>
        <p:blipFill>
          <a:blip r:embed="rId2" cstate="print"/>
          <a:stretch>
            <a:fillRect/>
          </a:stretch>
        </p:blipFill>
        <p:spPr>
          <a:xfrm>
            <a:off x="685927" y="416496"/>
            <a:ext cx="5774179" cy="8840849"/>
          </a:xfrm>
          <a:prstGeom prst="rect">
            <a:avLst/>
          </a:prstGeom>
          <a:ln>
            <a:noFill/>
          </a:ln>
          <a:effectLst>
            <a:softEdge rad="112500"/>
          </a:effectLst>
        </p:spPr>
      </p:pic>
    </p:spTree>
  </p:cSld>
  <p:clrMapOvr>
    <a:masterClrMapping/>
  </p:clrMapOvr>
  <p:transition advTm="254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 оплате конного трансп. 18.04.60.JPG"/>
          <p:cNvPicPr>
            <a:picLocks noChangeAspect="1"/>
          </p:cNvPicPr>
          <p:nvPr/>
        </p:nvPicPr>
        <p:blipFill>
          <a:blip r:embed="rId2" cstate="print"/>
          <a:stretch>
            <a:fillRect/>
          </a:stretch>
        </p:blipFill>
        <p:spPr>
          <a:xfrm>
            <a:off x="406023" y="344488"/>
            <a:ext cx="5973945" cy="9081532"/>
          </a:xfrm>
          <a:prstGeom prst="rect">
            <a:avLst/>
          </a:prstGeom>
          <a:ln>
            <a:noFill/>
          </a:ln>
          <a:effectLst>
            <a:softEdge rad="112500"/>
          </a:effectLst>
        </p:spPr>
      </p:pic>
    </p:spTree>
  </p:cSld>
  <p:clrMapOvr>
    <a:masterClrMapping/>
  </p:clrMapOvr>
  <p:transition advTm="215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 запрещ.пропис.в Н.Соленом 21.11.63.JPG"/>
          <p:cNvPicPr>
            <a:picLocks noChangeAspect="1"/>
          </p:cNvPicPr>
          <p:nvPr/>
        </p:nvPicPr>
        <p:blipFill>
          <a:blip r:embed="rId2" cstate="print"/>
          <a:stretch>
            <a:fillRect/>
          </a:stretch>
        </p:blipFill>
        <p:spPr>
          <a:xfrm>
            <a:off x="195262" y="139995"/>
            <a:ext cx="6467475" cy="9626009"/>
          </a:xfrm>
          <a:prstGeom prst="rect">
            <a:avLst/>
          </a:prstGeom>
          <a:ln>
            <a:noFill/>
          </a:ln>
          <a:effectLst>
            <a:softEdge rad="112500"/>
          </a:effectLst>
        </p:spPr>
      </p:pic>
    </p:spTree>
  </p:cSld>
  <p:clrMapOvr>
    <a:masterClrMapping/>
  </p:clrMapOvr>
  <p:transition advTm="250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 обуч.малограм. 06.10.64.JPG"/>
          <p:cNvPicPr>
            <a:picLocks noChangeAspect="1"/>
          </p:cNvPicPr>
          <p:nvPr/>
        </p:nvPicPr>
        <p:blipFill>
          <a:blip r:embed="rId2" cstate="print"/>
          <a:stretch>
            <a:fillRect/>
          </a:stretch>
        </p:blipFill>
        <p:spPr>
          <a:xfrm>
            <a:off x="263568" y="272480"/>
            <a:ext cx="6330863" cy="9357397"/>
          </a:xfrm>
          <a:prstGeom prst="rect">
            <a:avLst/>
          </a:prstGeom>
          <a:ln>
            <a:noFill/>
          </a:ln>
          <a:effectLst>
            <a:softEdge rad="112500"/>
          </a:effectLst>
        </p:spPr>
      </p:pic>
    </p:spTree>
  </p:cSld>
  <p:clrMapOvr>
    <a:masterClrMapping/>
  </p:clrMapOvr>
  <p:transition advTm="27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 обуч.малограм.-2.JPG"/>
          <p:cNvPicPr>
            <a:picLocks noChangeAspect="1"/>
          </p:cNvPicPr>
          <p:nvPr/>
        </p:nvPicPr>
        <p:blipFill>
          <a:blip r:embed="rId2" cstate="print"/>
          <a:stretch>
            <a:fillRect/>
          </a:stretch>
        </p:blipFill>
        <p:spPr>
          <a:xfrm>
            <a:off x="260648" y="159276"/>
            <a:ext cx="6336704" cy="9587448"/>
          </a:xfrm>
          <a:prstGeom prst="rect">
            <a:avLst/>
          </a:prstGeom>
          <a:ln>
            <a:noFill/>
          </a:ln>
          <a:effectLst>
            <a:softEdge rad="112500"/>
          </a:effectLst>
        </p:spPr>
      </p:pic>
    </p:spTree>
  </p:cSld>
  <p:clrMapOvr>
    <a:masterClrMapping/>
  </p:clrMapOvr>
  <p:transition advTm="253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 ДК Юность 21.12.64.JPG"/>
          <p:cNvPicPr>
            <a:picLocks noChangeAspect="1"/>
          </p:cNvPicPr>
          <p:nvPr/>
        </p:nvPicPr>
        <p:blipFill>
          <a:blip r:embed="rId2" cstate="print"/>
          <a:stretch>
            <a:fillRect/>
          </a:stretch>
        </p:blipFill>
        <p:spPr>
          <a:xfrm>
            <a:off x="100012" y="290960"/>
            <a:ext cx="6657975" cy="9324078"/>
          </a:xfrm>
          <a:prstGeom prst="rect">
            <a:avLst/>
          </a:prstGeom>
          <a:ln>
            <a:noFill/>
          </a:ln>
          <a:effectLst>
            <a:softEdge rad="112500"/>
          </a:effectLst>
        </p:spPr>
      </p:pic>
    </p:spTree>
  </p:cSld>
  <p:clrMapOvr>
    <a:masterClrMapping/>
  </p:clrMapOvr>
  <p:transition advTm="215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реим.пл.и парка Победы 08.05.65.JPG"/>
          <p:cNvPicPr>
            <a:picLocks noChangeAspect="1"/>
          </p:cNvPicPr>
          <p:nvPr/>
        </p:nvPicPr>
        <p:blipFill>
          <a:blip r:embed="rId2" cstate="print"/>
          <a:stretch>
            <a:fillRect/>
          </a:stretch>
        </p:blipFill>
        <p:spPr>
          <a:xfrm>
            <a:off x="205189" y="940731"/>
            <a:ext cx="6447623" cy="8024539"/>
          </a:xfrm>
          <a:prstGeom prst="rect">
            <a:avLst/>
          </a:prstGeom>
          <a:ln>
            <a:noFill/>
          </a:ln>
          <a:effectLst>
            <a:softEdge rad="112500"/>
          </a:effectLst>
        </p:spPr>
      </p:pic>
    </p:spTree>
  </p:cSld>
  <p:clrMapOvr>
    <a:masterClrMapping/>
  </p:clrMapOvr>
  <p:transition advTm="234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 name="Rectangle 27"/>
          <p:cNvSpPr>
            <a:spLocks noChangeArrowheads="1"/>
          </p:cNvSpPr>
          <p:nvPr/>
        </p:nvSpPr>
        <p:spPr bwMode="auto">
          <a:xfrm>
            <a:off x="260648" y="416496"/>
            <a:ext cx="6264696" cy="8925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2">
                  <a:lumMod val="75000"/>
                </a:schemeClr>
              </a:solidFill>
              <a:effectLst/>
              <a:latin typeface="Verdana" pitchFamily="34" charset="0"/>
              <a:ea typeface="Verdana" pitchFamily="34" charset="0"/>
              <a:cs typeface="Verdana" pitchFamily="34" charset="0"/>
            </a:endParaRPr>
          </a:p>
          <a:p>
            <a:pPr marL="0" marR="0" lvl="0" indent="0" algn="just" defTabSz="914400" rtl="0" eaLnBrk="0" fontAlgn="base" latinLnBrk="0" hangingPunct="0">
              <a:buClrTx/>
              <a:buSzTx/>
              <a:buFontTx/>
              <a:buNone/>
              <a:tabLst/>
            </a:pP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Г</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ород</a:t>
            </a: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Волгодонск вырос из маленького поселка, построенного для обслуживания персонала Цимлянского гидроузла.</a:t>
            </a: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Поселок Волгодонск основан в 1950 в связи со сооружением Волго-Донского судоходного канала и Цимлянской ГЭС вблизи станицы Романовская и хутора Солёный, из поселков строителей и эксплуатационников Волго-Донского  судоходного канала.   В быту его просто называли Экспоселок. В административном отношении Экспоселок находился в границах Романовского района. В январе 1953 года Романовский райисполком выступил с ходатайством о наименовании экспоселка – «Волгодонск».</a:t>
            </a:r>
          </a:p>
          <a:p>
            <a:pPr marL="0" marR="0" lvl="0" indent="0" algn="just" defTabSz="914400" rtl="0" eaLnBrk="0" fontAlgn="base" latinLnBrk="0" hangingPunct="0">
              <a:buClrTx/>
              <a:buSzTx/>
              <a:buFontTx/>
              <a:buNone/>
              <a:tabLst/>
            </a:pPr>
            <a:endPar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algn="just"/>
            <a:r>
              <a:rPr lang="ru-RU" sz="1800" b="1" i="1" dirty="0" smtClean="0">
                <a:latin typeface="Verdana" pitchFamily="34" charset="0"/>
                <a:ea typeface="Verdana" pitchFamily="34" charset="0"/>
                <a:cs typeface="Verdana" pitchFamily="34" charset="0"/>
              </a:rPr>
              <a:t>Город  в 50-е годы   </a:t>
            </a:r>
          </a:p>
          <a:p>
            <a:pPr algn="just"/>
            <a:r>
              <a:rPr lang="ru-RU" sz="1800" dirty="0" smtClean="0">
                <a:latin typeface="Verdana" pitchFamily="34" charset="0"/>
                <a:ea typeface="Verdana" pitchFamily="34" charset="0"/>
                <a:cs typeface="Verdana" pitchFamily="34" charset="0"/>
              </a:rPr>
              <a:t>     Первое построенное в Волгодонске здание, контуры которого даже стали символом города. Само здание много повидало на своем веку. Здесь размещалась в свое время первая гостиница города. Согласно разработанной Ростоблпроектом в 1953 году и утвержденной через два года планировки тогда еще поселка Волгодонск в здании по адресу ул. Ленина, 1 предусматривалась гостиница в комплексе с жилым домом. Однако ее помещения долгое время использовалось как квартиры для сотрудников Цимлянской лесобазы (ныне это ВКДП). </a:t>
            </a:r>
          </a:p>
          <a:p>
            <a:pPr marL="0" marR="0" lvl="0" indent="0" algn="just" defTabSz="914400" rtl="0" eaLnBrk="0" fontAlgn="base" latinLnBrk="0" hangingPunct="0">
              <a:buClrTx/>
              <a:buSzTx/>
              <a:buFontTx/>
              <a:buNone/>
              <a:tabLst/>
            </a:pPr>
            <a:endParaRPr kumimoji="0" lang="ru-RU" sz="1600" b="0" i="0" u="none" strike="noStrike" cap="none" normalizeH="0" baseline="0" dirty="0" smtClean="0">
              <a:ln>
                <a:noFill/>
              </a:ln>
              <a:solidFill>
                <a:schemeClr val="tx1"/>
              </a:solidFill>
              <a:effectLst/>
              <a:latin typeface="Gungsuh" pitchFamily="18" charset="-127"/>
              <a:ea typeface="Gungsuh" pitchFamily="18" charset="-127"/>
              <a:cs typeface="Arial" pitchFamily="34" charset="0"/>
            </a:endParaRPr>
          </a:p>
        </p:txBody>
      </p:sp>
    </p:spTree>
  </p:cSld>
  <p:clrMapOvr>
    <a:masterClrMapping/>
  </p:clrMapOvr>
  <p:transition advTm="253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5"/>
                                        </p:tgtEl>
                                        <p:attrNameLst>
                                          <p:attrName>style.visibility</p:attrName>
                                        </p:attrNameLst>
                                      </p:cBhvr>
                                      <p:to>
                                        <p:strVal val="visible"/>
                                      </p:to>
                                    </p:set>
                                    <p:animEffect transition="in" filter="fade">
                                      <p:cBhvr>
                                        <p:cTn id="7" dur="2000"/>
                                        <p:tgtEl>
                                          <p:spTgt spid="2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по устр.шума 13.09.66.JPG"/>
          <p:cNvPicPr>
            <a:picLocks noChangeAspect="1"/>
          </p:cNvPicPr>
          <p:nvPr/>
        </p:nvPicPr>
        <p:blipFill>
          <a:blip r:embed="rId2" cstate="print"/>
          <a:stretch>
            <a:fillRect/>
          </a:stretch>
        </p:blipFill>
        <p:spPr>
          <a:xfrm>
            <a:off x="177287" y="79238"/>
            <a:ext cx="6503426" cy="9747523"/>
          </a:xfrm>
          <a:prstGeom prst="rect">
            <a:avLst/>
          </a:prstGeom>
          <a:ln>
            <a:noFill/>
          </a:ln>
          <a:effectLst>
            <a:softEdge rad="112500"/>
          </a:effectLst>
        </p:spPr>
      </p:pic>
    </p:spTree>
  </p:cSld>
  <p:clrMapOvr>
    <a:masterClrMapping/>
  </p:clrMapOvr>
  <p:transition advTm="253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 устр.шума-2.JPG"/>
          <p:cNvPicPr>
            <a:picLocks noChangeAspect="1"/>
          </p:cNvPicPr>
          <p:nvPr/>
        </p:nvPicPr>
        <p:blipFill>
          <a:blip r:embed="rId2" cstate="print"/>
          <a:stretch>
            <a:fillRect/>
          </a:stretch>
        </p:blipFill>
        <p:spPr>
          <a:xfrm>
            <a:off x="260648" y="200577"/>
            <a:ext cx="6399444" cy="9705317"/>
          </a:xfrm>
          <a:prstGeom prst="rect">
            <a:avLst/>
          </a:prstGeom>
          <a:ln>
            <a:noFill/>
          </a:ln>
          <a:effectLst>
            <a:softEdge rad="112500"/>
          </a:effectLst>
        </p:spPr>
      </p:pic>
    </p:spTree>
  </p:cSld>
  <p:clrMapOvr>
    <a:masterClrMapping/>
  </p:clrMapOvr>
  <p:transition advTm="264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тоим.стирки белья  26.01.72.JPG"/>
          <p:cNvPicPr>
            <a:picLocks noChangeAspect="1"/>
          </p:cNvPicPr>
          <p:nvPr/>
        </p:nvPicPr>
        <p:blipFill>
          <a:blip r:embed="rId2" cstate="print"/>
          <a:stretch>
            <a:fillRect/>
          </a:stretch>
        </p:blipFill>
        <p:spPr>
          <a:xfrm>
            <a:off x="291124" y="519797"/>
            <a:ext cx="6275752" cy="8866406"/>
          </a:xfrm>
          <a:prstGeom prst="rect">
            <a:avLst/>
          </a:prstGeom>
          <a:ln>
            <a:noFill/>
          </a:ln>
          <a:effectLst>
            <a:softEdge rad="112500"/>
          </a:effectLst>
        </p:spPr>
      </p:pic>
    </p:spTree>
  </p:cSld>
  <p:clrMapOvr>
    <a:masterClrMapping/>
  </p:clrMapOvr>
  <p:transition advTm="13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ельфин в подвале 19.09.73.JPG"/>
          <p:cNvPicPr>
            <a:picLocks noChangeAspect="1"/>
          </p:cNvPicPr>
          <p:nvPr/>
        </p:nvPicPr>
        <p:blipFill>
          <a:blip r:embed="rId2" cstate="print">
            <a:lum bright="-10000"/>
          </a:blip>
          <a:stretch>
            <a:fillRect/>
          </a:stretch>
        </p:blipFill>
        <p:spPr>
          <a:xfrm>
            <a:off x="202332" y="394352"/>
            <a:ext cx="6453336" cy="9117295"/>
          </a:xfrm>
          <a:prstGeom prst="rect">
            <a:avLst/>
          </a:prstGeom>
          <a:ln>
            <a:noFill/>
          </a:ln>
          <a:effectLst>
            <a:softEdge rad="112500"/>
          </a:effectLst>
        </p:spPr>
      </p:pic>
    </p:spTree>
  </p:cSld>
  <p:clrMapOvr>
    <a:masterClrMapping/>
  </p:clrMapOvr>
  <p:transition advTm="249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5.11.74 об открыт.Дельфина.JPG"/>
          <p:cNvPicPr>
            <a:picLocks noChangeAspect="1"/>
          </p:cNvPicPr>
          <p:nvPr/>
        </p:nvPicPr>
        <p:blipFill>
          <a:blip r:embed="rId2" cstate="print">
            <a:lum bright="-10000"/>
          </a:blip>
          <a:stretch>
            <a:fillRect/>
          </a:stretch>
        </p:blipFill>
        <p:spPr>
          <a:xfrm>
            <a:off x="57935" y="185108"/>
            <a:ext cx="6742131" cy="9535784"/>
          </a:xfrm>
          <a:prstGeom prst="rect">
            <a:avLst/>
          </a:prstGeom>
          <a:ln>
            <a:noFill/>
          </a:ln>
          <a:effectLst>
            <a:softEdge rad="112500"/>
          </a:effectLst>
        </p:spPr>
      </p:pic>
    </p:spTree>
  </p:cSld>
  <p:clrMapOvr>
    <a:masterClrMapping/>
  </p:clrMapOvr>
  <p:transition advTm="253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5.03.75 о строит.мемориала строителям.JPG"/>
          <p:cNvPicPr>
            <a:picLocks noChangeAspect="1"/>
          </p:cNvPicPr>
          <p:nvPr/>
        </p:nvPicPr>
        <p:blipFill>
          <a:blip r:embed="rId2" cstate="print"/>
          <a:stretch>
            <a:fillRect/>
          </a:stretch>
        </p:blipFill>
        <p:spPr>
          <a:xfrm>
            <a:off x="238336" y="445219"/>
            <a:ext cx="6381328" cy="9015562"/>
          </a:xfrm>
          <a:prstGeom prst="rect">
            <a:avLst/>
          </a:prstGeom>
          <a:ln>
            <a:noFill/>
          </a:ln>
          <a:effectLst>
            <a:softEdge rad="112500"/>
          </a:effectLst>
        </p:spPr>
      </p:pic>
    </p:spTree>
  </p:cSld>
  <p:clrMapOvr>
    <a:masterClrMapping/>
  </p:clrMapOvr>
  <p:transition advTm="20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5.03.75 о строит.мемориала армии.JPG"/>
          <p:cNvPicPr>
            <a:picLocks noChangeAspect="1"/>
          </p:cNvPicPr>
          <p:nvPr/>
        </p:nvPicPr>
        <p:blipFill>
          <a:blip r:embed="rId2" cstate="print"/>
          <a:stretch>
            <a:fillRect/>
          </a:stretch>
        </p:blipFill>
        <p:spPr>
          <a:xfrm>
            <a:off x="274340" y="496085"/>
            <a:ext cx="6309320" cy="8913829"/>
          </a:xfrm>
          <a:prstGeom prst="rect">
            <a:avLst/>
          </a:prstGeom>
          <a:ln>
            <a:noFill/>
          </a:ln>
          <a:effectLst>
            <a:softEdge rad="112500"/>
          </a:effectLst>
        </p:spPr>
      </p:pic>
    </p:spTree>
  </p:cSld>
  <p:clrMapOvr>
    <a:masterClrMapping/>
  </p:clrMapOvr>
  <p:transition advTm="202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7.75 о строит.совм.ав.жд вокзала.JPG"/>
          <p:cNvPicPr>
            <a:picLocks noChangeAspect="1"/>
          </p:cNvPicPr>
          <p:nvPr/>
        </p:nvPicPr>
        <p:blipFill>
          <a:blip r:embed="rId2" cstate="print"/>
          <a:stretch>
            <a:fillRect/>
          </a:stretch>
        </p:blipFill>
        <p:spPr>
          <a:xfrm>
            <a:off x="296652" y="527608"/>
            <a:ext cx="6264696" cy="8850784"/>
          </a:xfrm>
          <a:prstGeom prst="rect">
            <a:avLst/>
          </a:prstGeom>
          <a:ln>
            <a:noFill/>
          </a:ln>
          <a:effectLst>
            <a:softEdge rad="112500"/>
          </a:effectLst>
        </p:spPr>
      </p:pic>
    </p:spTree>
  </p:cSld>
  <p:clrMapOvr>
    <a:masterClrMapping/>
  </p:clrMapOvr>
  <p:transition advTm="218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09.75 о присв. почт.адреса вр.поселку ВДЭС.JPG"/>
          <p:cNvPicPr>
            <a:picLocks noChangeAspect="1"/>
          </p:cNvPicPr>
          <p:nvPr/>
        </p:nvPicPr>
        <p:blipFill>
          <a:blip r:embed="rId2" cstate="print"/>
          <a:stretch>
            <a:fillRect/>
          </a:stretch>
        </p:blipFill>
        <p:spPr>
          <a:xfrm>
            <a:off x="274340" y="496085"/>
            <a:ext cx="6309320" cy="8913829"/>
          </a:xfrm>
          <a:prstGeom prst="rect">
            <a:avLst/>
          </a:prstGeom>
        </p:spPr>
      </p:pic>
    </p:spTree>
  </p:cSld>
  <p:clrMapOvr>
    <a:masterClrMapping/>
  </p:clrMapOvr>
  <p:transition advTm="251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5.04.78 о тролл.марш. 1.JPG"/>
          <p:cNvPicPr>
            <a:picLocks noChangeAspect="1"/>
          </p:cNvPicPr>
          <p:nvPr/>
        </p:nvPicPr>
        <p:blipFill>
          <a:blip r:embed="rId2" cstate="print"/>
          <a:stretch>
            <a:fillRect/>
          </a:stretch>
        </p:blipFill>
        <p:spPr>
          <a:xfrm>
            <a:off x="166328" y="343485"/>
            <a:ext cx="6525344" cy="9219029"/>
          </a:xfrm>
          <a:prstGeom prst="rect">
            <a:avLst/>
          </a:prstGeom>
          <a:ln>
            <a:noFill/>
          </a:ln>
          <a:effectLst>
            <a:softEdge rad="112500"/>
          </a:effectLst>
        </p:spPr>
      </p:pic>
    </p:spTree>
  </p:cSld>
  <p:clrMapOvr>
    <a:masterClrMapping/>
  </p:clrMapOvr>
  <p:transition advTm="251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churilova\Local Settings\Temporary Internet Files\Content.Word\005.jpg"/>
          <p:cNvPicPr/>
          <p:nvPr/>
        </p:nvPicPr>
        <p:blipFill>
          <a:blip r:embed="rId2" cstate="print"/>
          <a:srcRect t="6610"/>
          <a:stretch>
            <a:fillRect/>
          </a:stretch>
        </p:blipFill>
        <p:spPr bwMode="auto">
          <a:xfrm>
            <a:off x="166328" y="272480"/>
            <a:ext cx="6525344" cy="7848872"/>
          </a:xfrm>
          <a:prstGeom prst="rect">
            <a:avLst/>
          </a:prstGeom>
          <a:ln>
            <a:noFill/>
          </a:ln>
          <a:effectLst>
            <a:softEdge rad="112500"/>
          </a:effectLst>
        </p:spPr>
      </p:pic>
      <p:sp>
        <p:nvSpPr>
          <p:cNvPr id="36865" name="Rectangle 1"/>
          <p:cNvSpPr>
            <a:spLocks noChangeArrowheads="1"/>
          </p:cNvSpPr>
          <p:nvPr/>
        </p:nvSpPr>
        <p:spPr bwMode="auto">
          <a:xfrm>
            <a:off x="476672" y="8446260"/>
            <a:ext cx="61206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снимке: часть улицы имени Ленина.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переднем плане -  районная контора связи)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105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65"/>
                                        </p:tgtEl>
                                        <p:attrNameLst>
                                          <p:attrName>style.visibility</p:attrName>
                                        </p:attrNameLst>
                                      </p:cBhvr>
                                      <p:to>
                                        <p:strVal val="visible"/>
                                      </p:to>
                                    </p:set>
                                    <p:animEffect transition="in" filter="fade">
                                      <p:cBhvr>
                                        <p:cTn id="10" dur="20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исвоение улиц новой части 07.02.79.JPG"/>
          <p:cNvPicPr>
            <a:picLocks noChangeAspect="1"/>
          </p:cNvPicPr>
          <p:nvPr/>
        </p:nvPicPr>
        <p:blipFill>
          <a:blip r:embed="rId2" cstate="print"/>
          <a:stretch>
            <a:fillRect/>
          </a:stretch>
        </p:blipFill>
        <p:spPr>
          <a:xfrm>
            <a:off x="243490" y="452500"/>
            <a:ext cx="6371020" cy="9001000"/>
          </a:xfrm>
          <a:prstGeom prst="rect">
            <a:avLst/>
          </a:prstGeom>
          <a:ln>
            <a:noFill/>
          </a:ln>
          <a:effectLst>
            <a:softEdge rad="112500"/>
          </a:effectLst>
        </p:spPr>
      </p:pic>
    </p:spTree>
  </p:cSld>
  <p:clrMapOvr>
    <a:masterClrMapping/>
  </p:clrMapOvr>
  <p:transition advTm="253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исвоен.улиц новой части -1 07.02.79.JPG"/>
          <p:cNvPicPr>
            <a:picLocks noChangeAspect="1"/>
          </p:cNvPicPr>
          <p:nvPr/>
        </p:nvPicPr>
        <p:blipFill>
          <a:blip r:embed="rId2" cstate="print"/>
          <a:stretch>
            <a:fillRect/>
          </a:stretch>
        </p:blipFill>
        <p:spPr>
          <a:xfrm>
            <a:off x="202332" y="394352"/>
            <a:ext cx="6453336" cy="9117295"/>
          </a:xfrm>
          <a:prstGeom prst="rect">
            <a:avLst/>
          </a:prstGeom>
          <a:ln>
            <a:noFill/>
          </a:ln>
          <a:effectLst>
            <a:softEdge rad="112500"/>
          </a:effectLst>
        </p:spPr>
      </p:pic>
    </p:spTree>
  </p:cSld>
  <p:clrMapOvr>
    <a:masterClrMapping/>
  </p:clrMapOvr>
  <p:transition advTm="15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век.Лецко 16.05.79.JPG"/>
          <p:cNvPicPr>
            <a:picLocks noChangeAspect="1"/>
          </p:cNvPicPr>
          <p:nvPr/>
        </p:nvPicPr>
        <p:blipFill>
          <a:blip r:embed="rId2" cstate="print"/>
          <a:stretch>
            <a:fillRect/>
          </a:stretch>
        </p:blipFill>
        <p:spPr>
          <a:xfrm>
            <a:off x="332656" y="578474"/>
            <a:ext cx="6192688" cy="8749051"/>
          </a:xfrm>
          <a:prstGeom prst="rect">
            <a:avLst/>
          </a:prstGeom>
          <a:ln>
            <a:noFill/>
          </a:ln>
          <a:effectLst>
            <a:softEdge rad="112500"/>
          </a:effectLst>
        </p:spPr>
      </p:pic>
    </p:spTree>
  </p:cSld>
  <p:clrMapOvr>
    <a:masterClrMapping/>
  </p:clrMapOvr>
  <p:transition advTm="255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век.Лецко-1.JPG"/>
          <p:cNvPicPr>
            <a:picLocks noChangeAspect="1"/>
          </p:cNvPicPr>
          <p:nvPr/>
        </p:nvPicPr>
        <p:blipFill>
          <a:blip r:embed="rId2" cstate="print"/>
          <a:stretch>
            <a:fillRect/>
          </a:stretch>
        </p:blipFill>
        <p:spPr>
          <a:xfrm>
            <a:off x="310344" y="562713"/>
            <a:ext cx="6215000" cy="8780573"/>
          </a:xfrm>
          <a:prstGeom prst="rect">
            <a:avLst/>
          </a:prstGeom>
          <a:ln>
            <a:noFill/>
          </a:ln>
          <a:effectLst>
            <a:softEdge rad="112500"/>
          </a:effectLst>
        </p:spPr>
      </p:pic>
    </p:spTree>
  </p:cSld>
  <p:clrMapOvr>
    <a:masterClrMapping/>
  </p:clrMapOvr>
  <p:transition advTm="149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реим. Садовой в Кадолина 28.06.79.JPG"/>
          <p:cNvPicPr>
            <a:picLocks noChangeAspect="1"/>
          </p:cNvPicPr>
          <p:nvPr/>
        </p:nvPicPr>
        <p:blipFill>
          <a:blip r:embed="rId2" cstate="print"/>
          <a:stretch>
            <a:fillRect/>
          </a:stretch>
        </p:blipFill>
        <p:spPr>
          <a:xfrm>
            <a:off x="503219" y="352264"/>
            <a:ext cx="5851561" cy="9201472"/>
          </a:xfrm>
          <a:prstGeom prst="rect">
            <a:avLst/>
          </a:prstGeom>
          <a:ln>
            <a:noFill/>
          </a:ln>
          <a:effectLst>
            <a:softEdge rad="112500"/>
          </a:effectLst>
        </p:spPr>
      </p:pic>
    </p:spTree>
  </p:cSld>
  <p:clrMapOvr>
    <a:masterClrMapping/>
  </p:clrMapOvr>
  <p:transition advTm="289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реим. Садовой в Кадолина -1.JPG"/>
          <p:cNvPicPr>
            <a:picLocks noChangeAspect="1"/>
          </p:cNvPicPr>
          <p:nvPr/>
        </p:nvPicPr>
        <p:blipFill>
          <a:blip r:embed="rId2" cstate="print"/>
          <a:stretch>
            <a:fillRect/>
          </a:stretch>
        </p:blipFill>
        <p:spPr>
          <a:xfrm>
            <a:off x="408227" y="202889"/>
            <a:ext cx="6041546" cy="9500221"/>
          </a:xfrm>
          <a:prstGeom prst="rect">
            <a:avLst/>
          </a:prstGeom>
          <a:ln>
            <a:noFill/>
          </a:ln>
          <a:effectLst>
            <a:softEdge rad="112500"/>
          </a:effectLst>
        </p:spPr>
      </p:pic>
    </p:spTree>
  </p:cSld>
  <p:clrMapOvr>
    <a:masterClrMapping/>
  </p:clrMapOvr>
  <p:transition advTm="153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6.04.80 въездной знак.JPG"/>
          <p:cNvPicPr>
            <a:picLocks noChangeAspect="1"/>
          </p:cNvPicPr>
          <p:nvPr/>
        </p:nvPicPr>
        <p:blipFill>
          <a:blip r:embed="rId2" cstate="print"/>
          <a:stretch>
            <a:fillRect/>
          </a:stretch>
        </p:blipFill>
        <p:spPr>
          <a:xfrm>
            <a:off x="224644" y="344488"/>
            <a:ext cx="6408712" cy="9217024"/>
          </a:xfrm>
          <a:prstGeom prst="rect">
            <a:avLst/>
          </a:prstGeom>
          <a:ln>
            <a:noFill/>
          </a:ln>
          <a:effectLst>
            <a:softEdge rad="112500"/>
          </a:effectLst>
        </p:spPr>
      </p:pic>
    </p:spTree>
  </p:cSld>
  <p:clrMapOvr>
    <a:masterClrMapping/>
  </p:clrMapOvr>
  <p:transition advTm="201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7.04.82 сквер на террит.Атоммаша.JPG"/>
          <p:cNvPicPr>
            <a:picLocks noChangeAspect="1"/>
          </p:cNvPicPr>
          <p:nvPr/>
        </p:nvPicPr>
        <p:blipFill>
          <a:blip r:embed="rId2" cstate="print"/>
          <a:stretch>
            <a:fillRect/>
          </a:stretch>
        </p:blipFill>
        <p:spPr>
          <a:xfrm>
            <a:off x="202332" y="394352"/>
            <a:ext cx="6453336" cy="9117295"/>
          </a:xfrm>
          <a:prstGeom prst="rect">
            <a:avLst/>
          </a:prstGeom>
          <a:ln>
            <a:noFill/>
          </a:ln>
          <a:effectLst>
            <a:softEdge rad="112500"/>
          </a:effectLst>
        </p:spPr>
      </p:pic>
    </p:spTree>
  </p:cSld>
  <p:clrMapOvr>
    <a:masterClrMapping/>
  </p:clrMapOvr>
  <p:transition advTm="222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06.83 о размещ.краевед.музея на Советской,2.JPG"/>
          <p:cNvPicPr>
            <a:picLocks noChangeAspect="1"/>
          </p:cNvPicPr>
          <p:nvPr/>
        </p:nvPicPr>
        <p:blipFill>
          <a:blip r:embed="rId2" cstate="print"/>
          <a:stretch>
            <a:fillRect/>
          </a:stretch>
        </p:blipFill>
        <p:spPr>
          <a:xfrm>
            <a:off x="130324" y="292619"/>
            <a:ext cx="6597352" cy="9320762"/>
          </a:xfrm>
          <a:prstGeom prst="rect">
            <a:avLst/>
          </a:prstGeom>
          <a:ln>
            <a:noFill/>
          </a:ln>
          <a:effectLst>
            <a:softEdge rad="112500"/>
          </a:effectLst>
        </p:spPr>
      </p:pic>
    </p:spTree>
  </p:cSld>
  <p:clrMapOvr>
    <a:masterClrMapping/>
  </p:clrMapOvr>
  <p:transition advTm="359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4.08.85 о присвоении библиотеке им.Закруткина.JPG"/>
          <p:cNvPicPr>
            <a:picLocks noChangeAspect="1"/>
          </p:cNvPicPr>
          <p:nvPr/>
        </p:nvPicPr>
        <p:blipFill>
          <a:blip r:embed="rId2" cstate="print"/>
          <a:stretch>
            <a:fillRect/>
          </a:stretch>
        </p:blipFill>
        <p:spPr>
          <a:xfrm>
            <a:off x="502044" y="524508"/>
            <a:ext cx="5853912" cy="8856984"/>
          </a:xfrm>
          <a:prstGeom prst="rect">
            <a:avLst/>
          </a:prstGeom>
          <a:ln>
            <a:noFill/>
          </a:ln>
          <a:effectLst>
            <a:softEdge rad="112500"/>
          </a:effectLst>
        </p:spPr>
      </p:pic>
    </p:spTree>
  </p:cSld>
  <p:clrMapOvr>
    <a:masterClrMapping/>
  </p:clrMapOvr>
  <p:transition advTm="222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30324" y="200472"/>
            <a:ext cx="659735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Gungsuh" pitchFamily="18" charset="-127"/>
                <a:ea typeface="Gungsuh" pitchFamily="18" charset="-127"/>
                <a:cs typeface="Times New Roman" pitchFamily="18" charset="0"/>
              </a:rPr>
              <a:t>     </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Здание, в котором сегодня располагается аппарат Администрации г.Волгодонска, Волгодонской городской Думы и Территориальной избирательной комиссии, предназначалось для размещения сотрудников Управления гидросооружениями. Архитектурный ансамбль из трех отдельно стоящих зданий по периметру площади, созданный в характерном для эпохи 50-х годов ХХ века стиле «сталинский ампир» (в этом архитектурном и монументальном стиле выполнена вся архитектура Волго-Дона).</a:t>
            </a:r>
          </a:p>
        </p:txBody>
      </p:sp>
      <p:pic>
        <p:nvPicPr>
          <p:cNvPr id="3" name="Рисунок 2" descr="\\Vhost\shell\24 АРХИВНЫЙ ОТДЕЛ\Чурилова\50-е\020.JPG"/>
          <p:cNvPicPr/>
          <p:nvPr/>
        </p:nvPicPr>
        <p:blipFill>
          <a:blip r:embed="rId2" cstate="print">
            <a:lum bright="-30000" contrast="10000"/>
          </a:blip>
          <a:srcRect t="6484"/>
          <a:stretch>
            <a:fillRect/>
          </a:stretch>
        </p:blipFill>
        <p:spPr bwMode="auto">
          <a:xfrm>
            <a:off x="47160" y="3368824"/>
            <a:ext cx="6763680" cy="5112568"/>
          </a:xfrm>
          <a:prstGeom prst="rect">
            <a:avLst/>
          </a:prstGeom>
          <a:ln>
            <a:noFill/>
          </a:ln>
          <a:effectLst>
            <a:softEdge rad="112500"/>
          </a:effectLst>
        </p:spPr>
      </p:pic>
      <p:sp>
        <p:nvSpPr>
          <p:cNvPr id="35842" name="Rectangle 2"/>
          <p:cNvSpPr>
            <a:spLocks noChangeArrowheads="1"/>
          </p:cNvSpPr>
          <p:nvPr/>
        </p:nvSpPr>
        <p:spPr bwMode="auto">
          <a:xfrm>
            <a:off x="260648" y="8409384"/>
            <a:ext cx="633670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снимке: слева направо – Дом Советов (в настоящее время Администрация города), фасад Дворца культуры и общежитие строителей)</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advTm="257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2000"/>
                                        <p:tgtEl>
                                          <p:spTgt spid="3584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5842"/>
                                        </p:tgtEl>
                                        <p:attrNameLst>
                                          <p:attrName>style.visibility</p:attrName>
                                        </p:attrNameLst>
                                      </p:cBhvr>
                                      <p:to>
                                        <p:strVal val="visible"/>
                                      </p:to>
                                    </p:set>
                                    <p:animEffect transition="in" filter="fade">
                                      <p:cBhvr>
                                        <p:cTn id="15"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08.85 о переименовании пер.Строителей в ул.Думенко.JPG"/>
          <p:cNvPicPr>
            <a:picLocks noChangeAspect="1"/>
          </p:cNvPicPr>
          <p:nvPr/>
        </p:nvPicPr>
        <p:blipFill>
          <a:blip r:embed="rId2" cstate="print"/>
          <a:stretch>
            <a:fillRect/>
          </a:stretch>
        </p:blipFill>
        <p:spPr>
          <a:xfrm>
            <a:off x="404664" y="354552"/>
            <a:ext cx="6048672" cy="9196896"/>
          </a:xfrm>
          <a:prstGeom prst="rect">
            <a:avLst/>
          </a:prstGeom>
          <a:ln>
            <a:noFill/>
          </a:ln>
          <a:effectLst>
            <a:softEdge rad="112500"/>
          </a:effectLst>
        </p:spPr>
      </p:pic>
    </p:spTree>
  </p:cSld>
  <p:clrMapOvr>
    <a:masterClrMapping/>
  </p:clrMapOvr>
  <p:transition advTm="166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12.85 об открытии зала по акробатике.JPG"/>
          <p:cNvPicPr>
            <a:picLocks noChangeAspect="1"/>
          </p:cNvPicPr>
          <p:nvPr/>
        </p:nvPicPr>
        <p:blipFill>
          <a:blip r:embed="rId2" cstate="print"/>
          <a:stretch>
            <a:fillRect/>
          </a:stretch>
        </p:blipFill>
        <p:spPr>
          <a:xfrm>
            <a:off x="94320" y="241753"/>
            <a:ext cx="6669360" cy="9422495"/>
          </a:xfrm>
          <a:prstGeom prst="rect">
            <a:avLst/>
          </a:prstGeom>
          <a:ln>
            <a:noFill/>
          </a:ln>
          <a:effectLst>
            <a:softEdge rad="112500"/>
          </a:effectLst>
        </p:spPr>
      </p:pic>
    </p:spTree>
  </p:cSld>
  <p:clrMapOvr>
    <a:masterClrMapping/>
  </p:clrMapOvr>
  <p:transition advTm="303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12.86 об открытии Дома музыки.JPG"/>
          <p:cNvPicPr>
            <a:picLocks noChangeAspect="1"/>
          </p:cNvPicPr>
          <p:nvPr/>
        </p:nvPicPr>
        <p:blipFill>
          <a:blip r:embed="rId2" cstate="print"/>
          <a:stretch>
            <a:fillRect/>
          </a:stretch>
        </p:blipFill>
        <p:spPr>
          <a:xfrm>
            <a:off x="296652" y="407189"/>
            <a:ext cx="6264696" cy="9091622"/>
          </a:xfrm>
          <a:prstGeom prst="rect">
            <a:avLst/>
          </a:prstGeom>
          <a:ln>
            <a:noFill/>
          </a:ln>
          <a:effectLst>
            <a:softEdge rad="112500"/>
          </a:effectLst>
        </p:spPr>
      </p:pic>
    </p:spTree>
  </p:cSld>
  <p:clrMapOvr>
    <a:masterClrMapping/>
  </p:clrMapOvr>
  <p:transition advTm="152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08.87 об образов.Сибирькового.JPG"/>
          <p:cNvPicPr>
            <a:picLocks noChangeAspect="1"/>
          </p:cNvPicPr>
          <p:nvPr/>
        </p:nvPicPr>
        <p:blipFill>
          <a:blip r:embed="rId2" cstate="print">
            <a:lum bright="-10000"/>
          </a:blip>
          <a:stretch>
            <a:fillRect/>
          </a:stretch>
        </p:blipFill>
        <p:spPr>
          <a:xfrm>
            <a:off x="218006" y="416496"/>
            <a:ext cx="6421988" cy="9073008"/>
          </a:xfrm>
          <a:prstGeom prst="rect">
            <a:avLst/>
          </a:prstGeom>
          <a:ln>
            <a:noFill/>
          </a:ln>
          <a:effectLst>
            <a:softEdge rad="112500"/>
          </a:effectLst>
        </p:spPr>
      </p:pic>
    </p:spTree>
  </p:cSld>
  <p:clrMapOvr>
    <a:masterClrMapping/>
  </p:clrMapOvr>
  <p:transition advTm="155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4.08.87 об образов.п.Дубляны (Подгоры).JPG"/>
          <p:cNvPicPr>
            <a:picLocks noChangeAspect="1"/>
          </p:cNvPicPr>
          <p:nvPr/>
        </p:nvPicPr>
        <p:blipFill>
          <a:blip r:embed="rId2" cstate="print"/>
          <a:stretch>
            <a:fillRect/>
          </a:stretch>
        </p:blipFill>
        <p:spPr>
          <a:xfrm>
            <a:off x="260648" y="476741"/>
            <a:ext cx="6336704" cy="8952517"/>
          </a:xfrm>
          <a:prstGeom prst="rect">
            <a:avLst/>
          </a:prstGeom>
          <a:ln>
            <a:noFill/>
          </a:ln>
          <a:effectLst>
            <a:softEdge rad="112500"/>
          </a:effectLst>
        </p:spPr>
      </p:pic>
    </p:spTree>
  </p:cSld>
  <p:clrMapOvr>
    <a:masterClrMapping/>
  </p:clrMapOvr>
  <p:transition advTm="152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2.09.87 о проведении вещевой лотерии на стад.Труд.JPG"/>
          <p:cNvPicPr>
            <a:picLocks noChangeAspect="1"/>
          </p:cNvPicPr>
          <p:nvPr/>
        </p:nvPicPr>
        <p:blipFill>
          <a:blip r:embed="rId2" cstate="print"/>
          <a:stretch>
            <a:fillRect/>
          </a:stretch>
        </p:blipFill>
        <p:spPr>
          <a:xfrm>
            <a:off x="346348" y="299663"/>
            <a:ext cx="6165304" cy="9306673"/>
          </a:xfrm>
          <a:prstGeom prst="rect">
            <a:avLst/>
          </a:prstGeom>
          <a:ln>
            <a:noFill/>
          </a:ln>
          <a:effectLst>
            <a:softEdge rad="112500"/>
          </a:effectLst>
        </p:spPr>
      </p:pic>
    </p:spTree>
  </p:cSld>
  <p:clrMapOvr>
    <a:masterClrMapping/>
  </p:clrMapOvr>
  <p:transition advTm="235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05.89 об устан.памят.воин-интернац..JPG"/>
          <p:cNvPicPr>
            <a:picLocks noChangeAspect="1"/>
          </p:cNvPicPr>
          <p:nvPr/>
        </p:nvPicPr>
        <p:blipFill>
          <a:blip r:embed="rId2" cstate="print"/>
          <a:stretch>
            <a:fillRect/>
          </a:stretch>
        </p:blipFill>
        <p:spPr>
          <a:xfrm>
            <a:off x="252716" y="236476"/>
            <a:ext cx="6352568" cy="9433048"/>
          </a:xfrm>
          <a:prstGeom prst="rect">
            <a:avLst/>
          </a:prstGeom>
          <a:ln>
            <a:noFill/>
          </a:ln>
          <a:effectLst>
            <a:softEdge rad="112500"/>
          </a:effectLst>
        </p:spPr>
      </p:pic>
    </p:spTree>
  </p:cSld>
  <p:clrMapOvr>
    <a:masterClrMapping/>
  </p:clrMapOvr>
  <p:transition advTm="244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1.06.89 о присвоении названия ул.-пр.Лазоревый.JPG"/>
          <p:cNvPicPr>
            <a:picLocks noChangeAspect="1"/>
          </p:cNvPicPr>
          <p:nvPr/>
        </p:nvPicPr>
        <p:blipFill>
          <a:blip r:embed="rId2" cstate="print"/>
          <a:stretch>
            <a:fillRect/>
          </a:stretch>
        </p:blipFill>
        <p:spPr>
          <a:xfrm>
            <a:off x="466443" y="604292"/>
            <a:ext cx="5925114" cy="8697416"/>
          </a:xfrm>
          <a:prstGeom prst="rect">
            <a:avLst/>
          </a:prstGeom>
          <a:ln>
            <a:noFill/>
          </a:ln>
          <a:effectLst>
            <a:softEdge rad="112500"/>
          </a:effectLst>
        </p:spPr>
      </p:pic>
    </p:spTree>
  </p:cSld>
  <p:clrMapOvr>
    <a:masterClrMapping/>
  </p:clrMapOvr>
  <p:transition advTm="153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1.06.89 о скупке вещей у иностр..JPG"/>
          <p:cNvPicPr>
            <a:picLocks noChangeAspect="1"/>
          </p:cNvPicPr>
          <p:nvPr/>
        </p:nvPicPr>
        <p:blipFill>
          <a:blip r:embed="rId2" cstate="print"/>
          <a:stretch>
            <a:fillRect/>
          </a:stretch>
        </p:blipFill>
        <p:spPr>
          <a:xfrm>
            <a:off x="224644" y="345382"/>
            <a:ext cx="6408712" cy="9215235"/>
          </a:xfrm>
          <a:prstGeom prst="rect">
            <a:avLst/>
          </a:prstGeom>
          <a:ln>
            <a:noFill/>
          </a:ln>
          <a:effectLst>
            <a:softEdge rad="112500"/>
          </a:effectLst>
        </p:spPr>
      </p:pic>
    </p:spTree>
  </p:cSld>
  <p:clrMapOvr>
    <a:masterClrMapping/>
  </p:clrMapOvr>
  <p:transition advTm="201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10.90 обуст.залива.JPG"/>
          <p:cNvPicPr>
            <a:picLocks noChangeAspect="1"/>
          </p:cNvPicPr>
          <p:nvPr/>
        </p:nvPicPr>
        <p:blipFill>
          <a:blip r:embed="rId2" cstate="print"/>
          <a:stretch>
            <a:fillRect/>
          </a:stretch>
        </p:blipFill>
        <p:spPr>
          <a:xfrm>
            <a:off x="0" y="108497"/>
            <a:ext cx="6858000" cy="9689006"/>
          </a:xfrm>
          <a:prstGeom prst="rect">
            <a:avLst/>
          </a:prstGeom>
          <a:ln>
            <a:noFill/>
          </a:ln>
          <a:effectLst>
            <a:softEdge rad="112500"/>
          </a:effectLst>
        </p:spPr>
      </p:pic>
    </p:spTree>
  </p:cSld>
  <p:clrMapOvr>
    <a:masterClrMapping/>
  </p:clrMapOvr>
  <p:transition advTm="29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Vhost\shell\24 АРХИВНЫЙ ОТДЕЛ\День города 2016\из книги о Волгодонске\000.JPG"/>
          <p:cNvPicPr/>
          <p:nvPr/>
        </p:nvPicPr>
        <p:blipFill>
          <a:blip r:embed="rId2" cstate="print">
            <a:lum bright="-10000"/>
          </a:blip>
          <a:srcRect b="4846"/>
          <a:stretch>
            <a:fillRect/>
          </a:stretch>
        </p:blipFill>
        <p:spPr bwMode="auto">
          <a:xfrm>
            <a:off x="238336" y="6465168"/>
            <a:ext cx="6381328" cy="3224808"/>
          </a:xfrm>
          <a:prstGeom prst="rect">
            <a:avLst/>
          </a:prstGeom>
          <a:ln>
            <a:noFill/>
          </a:ln>
          <a:effectLst>
            <a:softEdge rad="112500"/>
          </a:effectLst>
        </p:spPr>
      </p:pic>
      <p:sp>
        <p:nvSpPr>
          <p:cNvPr id="37890"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7889" name="Рисунок 1" descr="&amp;Pcy;&amp;iecy;&amp;rcy;&amp;vcy;&amp;ycy;&amp;iecy; &amp;zhcy;&amp;icy;&amp;lcy;&amp;ycy;&amp;iecy; &amp;dcy;&amp;ocy;&amp;mcy;&amp;acy; &amp;Vcy;&amp;ocy;&amp;lcy;&amp;gcy;&amp;ocy;&amp;dcy;&amp;ocy;&amp;ncy;&amp;scy;&amp;kcy;&amp;acy;. 1950-&amp;iecy; &amp;gcy;&amp;ocy;&amp;dcy;&amp;ycy;."/>
          <p:cNvPicPr>
            <a:picLocks noChangeAspect="1" noChangeArrowheads="1"/>
          </p:cNvPicPr>
          <p:nvPr/>
        </p:nvPicPr>
        <p:blipFill>
          <a:blip r:embed="rId3" cstate="print"/>
          <a:srcRect/>
          <a:stretch>
            <a:fillRect/>
          </a:stretch>
        </p:blipFill>
        <p:spPr bwMode="auto">
          <a:xfrm>
            <a:off x="404664" y="1928664"/>
            <a:ext cx="6136312" cy="3518543"/>
          </a:xfrm>
          <a:prstGeom prst="rect">
            <a:avLst/>
          </a:prstGeom>
          <a:ln>
            <a:noFill/>
          </a:ln>
          <a:effectLst>
            <a:softEdge rad="112500"/>
          </a:effectLst>
        </p:spPr>
      </p:pic>
      <p:sp>
        <p:nvSpPr>
          <p:cNvPr id="37891" name="Rectangle 3"/>
          <p:cNvSpPr>
            <a:spLocks noChangeArrowheads="1"/>
          </p:cNvSpPr>
          <p:nvPr/>
        </p:nvSpPr>
        <p:spPr bwMode="auto">
          <a:xfrm>
            <a:off x="224644" y="200472"/>
            <a:ext cx="640871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Появились первые строительные площадки. Началось строительство домов на улицах Волгодонской, Ленина, Советской, переулке Пушкина. Возведение жилых домов на территории города началось 27 июля 1950 года. Эта дата считается днём рождения Волгодонска. </a:t>
            </a:r>
          </a:p>
        </p:txBody>
      </p:sp>
      <p:sp>
        <p:nvSpPr>
          <p:cNvPr id="37892" name="Rectangle 4"/>
          <p:cNvSpPr>
            <a:spLocks noChangeArrowheads="1"/>
          </p:cNvSpPr>
          <p:nvPr/>
        </p:nvSpPr>
        <p:spPr bwMode="auto">
          <a:xfrm>
            <a:off x="188640" y="5889104"/>
            <a:ext cx="64670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В сентябре 1952 г.  </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открылось первое учебное заведение -  школа № 1. </a:t>
            </a:r>
          </a:p>
          <a:p>
            <a:pPr algn="just" defTabSz="914400" fontAlgn="base">
              <a:spcBef>
                <a:spcPct val="0"/>
              </a:spcBef>
              <a:spcAft>
                <a:spcPct val="0"/>
              </a:spcAft>
            </a:pPr>
            <a:r>
              <a:rPr lang="ru-RU" sz="1800" dirty="0" smtClean="0">
                <a:latin typeface="Verdana" pitchFamily="34" charset="0"/>
                <a:ea typeface="Verdana" pitchFamily="34" charset="0"/>
                <a:cs typeface="Verdana"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p>
        </p:txBody>
      </p:sp>
      <p:sp>
        <p:nvSpPr>
          <p:cNvPr id="6" name="TextBox 5"/>
          <p:cNvSpPr txBox="1"/>
          <p:nvPr/>
        </p:nvSpPr>
        <p:spPr>
          <a:xfrm>
            <a:off x="404664" y="5457056"/>
            <a:ext cx="6048672" cy="369332"/>
          </a:xfrm>
          <a:prstGeom prst="rect">
            <a:avLst/>
          </a:prstGeom>
          <a:noFill/>
        </p:spPr>
        <p:txBody>
          <a:bodyPr wrap="square" rtlCol="0">
            <a:spAutoFit/>
          </a:bodyPr>
          <a:lstStyle/>
          <a:p>
            <a:pPr algn="ctr"/>
            <a:r>
              <a:rPr lang="ru-RU" sz="1800" i="1" dirty="0" smtClean="0">
                <a:latin typeface="Times New Roman" pitchFamily="18" charset="0"/>
                <a:cs typeface="Times New Roman" pitchFamily="18" charset="0"/>
              </a:rPr>
              <a:t>На снимке: перекресток ул.Ленина и ул.Пушкина</a:t>
            </a:r>
            <a:endParaRPr lang="ru-RU" sz="1800" i="1" dirty="0">
              <a:latin typeface="Times New Roman" pitchFamily="18" charset="0"/>
              <a:cs typeface="Times New Roman" pitchFamily="18" charset="0"/>
            </a:endParaRPr>
          </a:p>
        </p:txBody>
      </p:sp>
    </p:spTree>
  </p:cSld>
  <p:clrMapOvr>
    <a:masterClrMapping/>
  </p:clrMapOvr>
  <p:transition advTm="20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2000"/>
                                        <p:tgtEl>
                                          <p:spTgt spid="37891"/>
                                        </p:tgtEl>
                                      </p:cBhvr>
                                    </p:animEffect>
                                  </p:childTnLst>
                                </p:cTn>
                              </p:par>
                              <p:par>
                                <p:cTn id="8" presetID="10" presetClass="entr" presetSubtype="0" fill="hold" nodeType="withEffect">
                                  <p:stCondLst>
                                    <p:cond delay="0"/>
                                  </p:stCondLst>
                                  <p:childTnLst>
                                    <p:set>
                                      <p:cBhvr>
                                        <p:cTn id="9" dur="1" fill="hold">
                                          <p:stCondLst>
                                            <p:cond delay="0"/>
                                          </p:stCondLst>
                                        </p:cTn>
                                        <p:tgtEl>
                                          <p:spTgt spid="37889"/>
                                        </p:tgtEl>
                                        <p:attrNameLst>
                                          <p:attrName>style.visibility</p:attrName>
                                        </p:attrNameLst>
                                      </p:cBhvr>
                                      <p:to>
                                        <p:strVal val="visible"/>
                                      </p:to>
                                    </p:set>
                                    <p:animEffect transition="in" filter="fade">
                                      <p:cBhvr>
                                        <p:cTn id="10" dur="2000"/>
                                        <p:tgtEl>
                                          <p:spTgt spid="378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fade">
                                      <p:cBhvr>
                                        <p:cTn id="17" dur="2000"/>
                                        <p:tgtEl>
                                          <p:spTgt spid="37892"/>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2.10.90 реш №775.2-2.JPG"/>
          <p:cNvPicPr>
            <a:picLocks noChangeAspect="1"/>
          </p:cNvPicPr>
          <p:nvPr/>
        </p:nvPicPr>
        <p:blipFill>
          <a:blip r:embed="rId2" cstate="print"/>
          <a:stretch>
            <a:fillRect/>
          </a:stretch>
        </p:blipFill>
        <p:spPr>
          <a:xfrm>
            <a:off x="207545" y="953027"/>
            <a:ext cx="6442910" cy="7999947"/>
          </a:xfrm>
          <a:prstGeom prst="rect">
            <a:avLst/>
          </a:prstGeom>
          <a:ln>
            <a:noFill/>
          </a:ln>
          <a:effectLst>
            <a:softEdge rad="112500"/>
          </a:effectLst>
        </p:spPr>
      </p:pic>
    </p:spTree>
  </p:cSld>
  <p:clrMapOvr>
    <a:masterClrMapping/>
  </p:clrMapOvr>
  <p:transition advTm="403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5.12.90 открытие ЦДЮТ.JPG"/>
          <p:cNvPicPr>
            <a:picLocks noChangeAspect="1"/>
          </p:cNvPicPr>
          <p:nvPr/>
        </p:nvPicPr>
        <p:blipFill>
          <a:blip r:embed="rId2" cstate="print"/>
          <a:srcRect l="5250" t="556"/>
          <a:stretch>
            <a:fillRect/>
          </a:stretch>
        </p:blipFill>
        <p:spPr>
          <a:xfrm>
            <a:off x="476672" y="344488"/>
            <a:ext cx="6251004" cy="9268893"/>
          </a:xfrm>
          <a:prstGeom prst="rect">
            <a:avLst/>
          </a:prstGeom>
          <a:ln>
            <a:noFill/>
          </a:ln>
          <a:effectLst>
            <a:softEdge rad="112500"/>
          </a:effectLst>
        </p:spPr>
      </p:pic>
    </p:spTree>
  </p:cSld>
  <p:clrMapOvr>
    <a:masterClrMapping/>
  </p:clrMapOvr>
  <p:transition advTm="245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правка001.JPG"/>
          <p:cNvPicPr>
            <a:picLocks noChangeAspect="1"/>
          </p:cNvPicPr>
          <p:nvPr/>
        </p:nvPicPr>
        <p:blipFill>
          <a:blip r:embed="rId2" cstate="print"/>
          <a:stretch>
            <a:fillRect/>
          </a:stretch>
        </p:blipFill>
        <p:spPr>
          <a:xfrm>
            <a:off x="440668" y="397460"/>
            <a:ext cx="6084676" cy="8952167"/>
          </a:xfrm>
          <a:prstGeom prst="rect">
            <a:avLst/>
          </a:prstGeom>
          <a:ln>
            <a:noFill/>
          </a:ln>
          <a:effectLst>
            <a:softEdge rad="11250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7.08.2003 перезахор.Лецко.JPG"/>
          <p:cNvPicPr>
            <a:picLocks noChangeAspect="1"/>
          </p:cNvPicPr>
          <p:nvPr/>
        </p:nvPicPr>
        <p:blipFill>
          <a:blip r:embed="rId2" cstate="print"/>
          <a:stretch>
            <a:fillRect/>
          </a:stretch>
        </p:blipFill>
        <p:spPr>
          <a:xfrm>
            <a:off x="440668" y="535255"/>
            <a:ext cx="6156684" cy="858448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38913" name="Рисунок 11" descr="006"/>
          <p:cNvPicPr>
            <a:picLocks noChangeAspect="1" noChangeArrowheads="1"/>
          </p:cNvPicPr>
          <p:nvPr/>
        </p:nvPicPr>
        <p:blipFill>
          <a:blip r:embed="rId2" cstate="print">
            <a:lum bright="-10000" contrast="10000"/>
          </a:blip>
          <a:srcRect t="5794"/>
          <a:stretch>
            <a:fillRect/>
          </a:stretch>
        </p:blipFill>
        <p:spPr bwMode="auto">
          <a:xfrm>
            <a:off x="0" y="3440832"/>
            <a:ext cx="6858000" cy="4032448"/>
          </a:xfrm>
          <a:prstGeom prst="rect">
            <a:avLst/>
          </a:prstGeom>
          <a:ln>
            <a:noFill/>
          </a:ln>
          <a:effectLst>
            <a:softEdge rad="112500"/>
          </a:effectLst>
        </p:spPr>
      </p:pic>
      <p:sp>
        <p:nvSpPr>
          <p:cNvPr id="38915" name="Rectangle 3"/>
          <p:cNvSpPr>
            <a:spLocks noChangeArrowheads="1"/>
          </p:cNvSpPr>
          <p:nvPr/>
        </p:nvSpPr>
        <p:spPr bwMode="auto">
          <a:xfrm>
            <a:off x="296652" y="1064568"/>
            <a:ext cx="626469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В 1953</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г. в порту началось строительство элеватора на 50 тыс. тонн единовременного хранения зерна. Он стал вторым по емкости хлебным закромом в Ростовской области. Сюда по железной дороге стекается хлеб из многих районов Ростовской области, с полей Кубани, Ставрополья…</a:t>
            </a:r>
          </a:p>
        </p:txBody>
      </p:sp>
      <p:sp>
        <p:nvSpPr>
          <p:cNvPr id="7" name="TextBox 6"/>
          <p:cNvSpPr txBox="1"/>
          <p:nvPr/>
        </p:nvSpPr>
        <p:spPr>
          <a:xfrm>
            <a:off x="296652" y="7689304"/>
            <a:ext cx="6264696" cy="384721"/>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На снимке: здание </a:t>
            </a:r>
            <a:r>
              <a:rPr lang="ru-RU" sz="1800" i="1" dirty="0" smtClean="0">
                <a:latin typeface="Times New Roman" pitchFamily="18" charset="0"/>
                <a:cs typeface="Times New Roman" pitchFamily="18" charset="0"/>
              </a:rPr>
              <a:t>строящегося</a:t>
            </a:r>
            <a:r>
              <a:rPr lang="ru-RU" i="1" dirty="0" smtClean="0">
                <a:latin typeface="Times New Roman" pitchFamily="18" charset="0"/>
                <a:cs typeface="Times New Roman" pitchFamily="18" charset="0"/>
              </a:rPr>
              <a:t> элеватора</a:t>
            </a:r>
            <a:endParaRPr lang="ru-RU" i="1" dirty="0">
              <a:latin typeface="Times New Roman" pitchFamily="18" charset="0"/>
              <a:cs typeface="Times New Roman" pitchFamily="18" charset="0"/>
            </a:endParaRPr>
          </a:p>
        </p:txBody>
      </p:sp>
    </p:spTree>
  </p:cSld>
  <p:clrMapOvr>
    <a:masterClrMapping/>
  </p:clrMapOvr>
  <p:transition advTm="200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2000"/>
                                        <p:tgtEl>
                                          <p:spTgt spid="38915"/>
                                        </p:tgtEl>
                                      </p:cBhvr>
                                    </p:animEffect>
                                  </p:childTnLst>
                                </p:cTn>
                              </p:par>
                              <p:par>
                                <p:cTn id="8" presetID="10" presetClass="entr" presetSubtype="0" fill="hold" nodeType="withEffect">
                                  <p:stCondLst>
                                    <p:cond delay="0"/>
                                  </p:stCondLst>
                                  <p:childTnLst>
                                    <p:set>
                                      <p:cBhvr>
                                        <p:cTn id="9" dur="1" fill="hold">
                                          <p:stCondLst>
                                            <p:cond delay="0"/>
                                          </p:stCondLst>
                                        </p:cTn>
                                        <p:tgtEl>
                                          <p:spTgt spid="38913"/>
                                        </p:tgtEl>
                                        <p:attrNameLst>
                                          <p:attrName>style.visibility</p:attrName>
                                        </p:attrNameLst>
                                      </p:cBhvr>
                                      <p:to>
                                        <p:strVal val="visible"/>
                                      </p:to>
                                    </p:set>
                                    <p:animEffect transition="in" filter="fade">
                                      <p:cBhvr>
                                        <p:cTn id="10" dur="2000"/>
                                        <p:tgtEl>
                                          <p:spTgt spid="389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Vcy;&amp;ocy;&amp;lcy;&amp;gcy;&amp;ocy;&amp;dcy;&amp;ocy;&amp;ncy;&amp;scy;&amp;kcy; &amp;pcy;&amp;rcy;&amp;iecy;&amp;zhcy;&amp;dcy;&amp;iecy; &amp;icy; &amp;tcy;&amp;iecy;&amp;pcy;&amp;iecy;&amp;rcy;&amp;softcy;: &amp;pcy;&amp;iecy;&amp;rcy;&amp;vcy;&amp;acy;&amp;yacy; &amp;bcy;&amp;ocy;&amp;lcy;&amp;softcy;&amp;ncy;&amp;icy;&amp;tscy;&amp;acy; &amp;scy;&amp;tcy;&amp;acy;&amp;rcy;&amp;ocy;&amp;gcy;&amp;ocy; &amp;gcy;&amp;ocy;&amp;rcy;&amp;ocy;&amp;dcy;&amp;acy;"/>
          <p:cNvPicPr/>
          <p:nvPr/>
        </p:nvPicPr>
        <p:blipFill>
          <a:blip r:embed="rId2" cstate="print"/>
          <a:srcRect/>
          <a:stretch>
            <a:fillRect/>
          </a:stretch>
        </p:blipFill>
        <p:spPr bwMode="auto">
          <a:xfrm>
            <a:off x="309616" y="2072681"/>
            <a:ext cx="6238768" cy="2952328"/>
          </a:xfrm>
          <a:prstGeom prst="rect">
            <a:avLst/>
          </a:prstGeom>
          <a:ln>
            <a:noFill/>
          </a:ln>
          <a:effectLst>
            <a:softEdge rad="112500"/>
          </a:effectLst>
        </p:spPr>
      </p:pic>
      <p:sp>
        <p:nvSpPr>
          <p:cNvPr id="39937" name="Rectangle 1"/>
          <p:cNvSpPr>
            <a:spLocks noChangeArrowheads="1"/>
          </p:cNvSpPr>
          <p:nvPr/>
        </p:nvSpPr>
        <p:spPr bwMode="auto">
          <a:xfrm>
            <a:off x="238336" y="5025008"/>
            <a:ext cx="638132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Главным событием культурной жизни поселка в </a:t>
            </a: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1955 году</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стало открытие библиотеки.  Под библиотеку была выделена комната Управления гидросооружениями (в настоящее время  - Администрация города Волгодонска). </a:t>
            </a:r>
          </a:p>
        </p:txBody>
      </p:sp>
      <p:sp>
        <p:nvSpPr>
          <p:cNvPr id="4" name="Rectangle 5"/>
          <p:cNvSpPr>
            <a:spLocks noChangeArrowheads="1"/>
          </p:cNvSpPr>
          <p:nvPr/>
        </p:nvSpPr>
        <p:spPr bwMode="auto">
          <a:xfrm>
            <a:off x="1052736" y="344488"/>
            <a:ext cx="5458916" cy="1708160"/>
          </a:xfrm>
          <a:prstGeom prst="rect">
            <a:avLst/>
          </a:prstGeom>
          <a:noFill/>
          <a:ln w="9525">
            <a:noFill/>
            <a:miter lim="800000"/>
            <a:headEnd/>
            <a:tailEnd/>
          </a:ln>
          <a:effectLst/>
        </p:spPr>
        <p:txBody>
          <a:bodyPr vert="horz" wrap="square" lIns="-80937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В декабре 1954 года</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начала работу линейная больница Волгодонского порта, с 1952 года работавшая как медпункт. Трудящиеся Волгодонска получают квалифицированную медицинскую помощь. Для больницы было выделено  здание по ул.Ленина.   </a:t>
            </a:r>
          </a:p>
        </p:txBody>
      </p:sp>
      <p:pic>
        <p:nvPicPr>
          <p:cNvPr id="5" name="Рисунок 4" descr="\\Vhost\shell\24 АРХИВНЫЙ ОТДЕЛ\День города 2016\из книги о Волгодонске\001.JPG"/>
          <p:cNvPicPr/>
          <p:nvPr/>
        </p:nvPicPr>
        <p:blipFill>
          <a:blip r:embed="rId3" cstate="print">
            <a:lum bright="-10000"/>
          </a:blip>
          <a:srcRect/>
          <a:stretch>
            <a:fillRect/>
          </a:stretch>
        </p:blipFill>
        <p:spPr bwMode="auto">
          <a:xfrm>
            <a:off x="195486" y="6537176"/>
            <a:ext cx="6467028" cy="3102584"/>
          </a:xfrm>
          <a:prstGeom prst="rect">
            <a:avLst/>
          </a:prstGeom>
          <a:ln>
            <a:noFill/>
          </a:ln>
          <a:effectLst>
            <a:softEdge rad="112500"/>
          </a:effectLst>
        </p:spPr>
      </p:pic>
    </p:spTree>
  </p:cSld>
  <p:clrMapOvr>
    <a:masterClrMapping/>
  </p:clrMapOvr>
  <p:transition advTm="155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9937"/>
                                        </p:tgtEl>
                                        <p:attrNameLst>
                                          <p:attrName>style.visibility</p:attrName>
                                        </p:attrNameLst>
                                      </p:cBhvr>
                                      <p:to>
                                        <p:strVal val="visible"/>
                                      </p:to>
                                    </p:set>
                                    <p:animEffect transition="in" filter="fade">
                                      <p:cBhvr>
                                        <p:cTn id="15" dur="2000"/>
                                        <p:tgtEl>
                                          <p:spTgt spid="3993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4320" y="488504"/>
            <a:ext cx="666936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Маленькая библиотека в то время была культурным центром поселка – дворца культуры еще не было, а потому встречи с интересными людьми, с донскими писателями проводились в библиотеке.</a:t>
            </a:r>
            <a:r>
              <a:rPr kumimoji="0" lang="ru-RU" sz="1800" b="0" i="0" u="none" strike="noStrike" cap="none" normalizeH="0" dirty="0" smtClean="0">
                <a:ln>
                  <a:noFill/>
                </a:ln>
                <a:solidFill>
                  <a:schemeClr val="tx1"/>
                </a:solidFill>
                <a:effectLst/>
                <a:latin typeface="Verdana" pitchFamily="34" charset="0"/>
                <a:ea typeface="Verdana" pitchFamily="34" charset="0"/>
                <a:cs typeface="Verdana" pitchFamily="34" charset="0"/>
              </a:rPr>
              <a:t> </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В канун 40-летия Октября было завершено строительство клуба на 320 мест (в настоящее время – Дворец культуры «Юность»).</a:t>
            </a:r>
          </a:p>
        </p:txBody>
      </p:sp>
      <p:pic>
        <p:nvPicPr>
          <p:cNvPr id="3" name="Рисунок 2" descr="C:\Documents and Settings\churilova\Local Settings\Temporary Internet Files\Content.Word\003.jpg"/>
          <p:cNvPicPr/>
          <p:nvPr/>
        </p:nvPicPr>
        <p:blipFill>
          <a:blip r:embed="rId2" cstate="print">
            <a:lum bright="-10000" contrast="10000"/>
          </a:blip>
          <a:srcRect t="5158" r="7177" b="5464"/>
          <a:stretch>
            <a:fillRect/>
          </a:stretch>
        </p:blipFill>
        <p:spPr bwMode="auto">
          <a:xfrm>
            <a:off x="144961" y="2576736"/>
            <a:ext cx="6568078" cy="3970784"/>
          </a:xfrm>
          <a:prstGeom prst="rect">
            <a:avLst/>
          </a:prstGeom>
          <a:ln>
            <a:noFill/>
          </a:ln>
          <a:effectLst>
            <a:softEdge rad="112500"/>
          </a:effectLst>
        </p:spPr>
      </p:pic>
      <p:sp>
        <p:nvSpPr>
          <p:cNvPr id="40962" name="Rectangle 2"/>
          <p:cNvSpPr>
            <a:spLocks noChangeArrowheads="1"/>
          </p:cNvSpPr>
          <p:nvPr/>
        </p:nvSpPr>
        <p:spPr bwMode="auto">
          <a:xfrm>
            <a:off x="260648" y="6649169"/>
            <a:ext cx="63093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В 1955 году</a:t>
            </a:r>
            <a:r>
              <a:rPr kumimoji="0" lang="ru-RU" sz="18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появились новые перспективы в строительстве пос. Волгодонск. Крупная стройка 50-х годов, объект большой химии — ударная комсомольская стройка - Волгодонский химкомбинат. 15 марта 1956 года на промплощадку будущего  химзавода прибыл первый десант. Люди на стройку прибывали со всех концов страны. </a:t>
            </a:r>
          </a:p>
        </p:txBody>
      </p:sp>
    </p:spTree>
  </p:cSld>
  <p:clrMapOvr>
    <a:masterClrMapping/>
  </p:clrMapOvr>
  <p:transition advTm="267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2000"/>
                                        <p:tgtEl>
                                          <p:spTgt spid="4096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0962"/>
                                        </p:tgtEl>
                                        <p:attrNameLst>
                                          <p:attrName>style.visibility</p:attrName>
                                        </p:attrNameLst>
                                      </p:cBhvr>
                                      <p:to>
                                        <p:strVal val="visible"/>
                                      </p:to>
                                    </p:set>
                                    <p:animEffect transition="in" filter="fade">
                                      <p:cBhvr>
                                        <p:cTn id="14"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646" y="272480"/>
            <a:ext cx="6372708" cy="2246769"/>
          </a:xfrm>
          <a:prstGeom prst="rect">
            <a:avLst/>
          </a:prstGeom>
        </p:spPr>
        <p:txBody>
          <a:bodyPr wrap="square">
            <a:spAutoFit/>
          </a:bodyPr>
          <a:lstStyle/>
          <a:p>
            <a:pPr lvl="0" algn="just" defTabSz="914400" fontAlgn="base">
              <a:spcBef>
                <a:spcPct val="0"/>
              </a:spcBef>
              <a:spcAft>
                <a:spcPct val="0"/>
              </a:spcAft>
            </a:pPr>
            <a:r>
              <a:rPr lang="ru-RU" sz="2000" dirty="0" smtClean="0">
                <a:latin typeface="Verdana" pitchFamily="34" charset="0"/>
                <a:ea typeface="Verdana" pitchFamily="34" charset="0"/>
                <a:cs typeface="Verdana" pitchFamily="34" charset="0"/>
              </a:rPr>
              <a:t>     Развернувшееся строительство химкомбината привлекло внимание областных организаций. Областной комитет ВЛКСМ объявил строительство комбината ударной комсомольской стройкой.     </a:t>
            </a:r>
          </a:p>
          <a:p>
            <a:pPr lvl="0" algn="just" defTabSz="914400" fontAlgn="base">
              <a:spcBef>
                <a:spcPct val="0"/>
              </a:spcBef>
              <a:spcAft>
                <a:spcPct val="0"/>
              </a:spcAft>
            </a:pPr>
            <a:r>
              <a:rPr lang="ru-RU" sz="2000" dirty="0" smtClean="0">
                <a:latin typeface="Verdana" pitchFamily="34" charset="0"/>
                <a:ea typeface="Verdana" pitchFamily="34" charset="0"/>
                <a:cs typeface="Verdana" pitchFamily="34" charset="0"/>
              </a:rPr>
              <a:t>     18 декабря 1958 года стало днем рождения предприятия.</a:t>
            </a:r>
          </a:p>
        </p:txBody>
      </p:sp>
      <p:pic>
        <p:nvPicPr>
          <p:cNvPr id="3" name="Рисунок 2" descr="S:\24 АРХИВНЫЙ ОТДЕЛ\ФОНДЫ ДОКУМЕНТОВ ПО ЛИЧНОМУ СОСТАВУ\ЧУРИЛОВА\009.JPG"/>
          <p:cNvPicPr/>
          <p:nvPr/>
        </p:nvPicPr>
        <p:blipFill>
          <a:blip r:embed="rId2" cstate="print"/>
          <a:srcRect l="1695" r="2542"/>
          <a:stretch>
            <a:fillRect/>
          </a:stretch>
        </p:blipFill>
        <p:spPr bwMode="auto">
          <a:xfrm>
            <a:off x="0" y="2432720"/>
            <a:ext cx="6093296" cy="3384376"/>
          </a:xfrm>
          <a:prstGeom prst="rect">
            <a:avLst/>
          </a:prstGeom>
          <a:ln>
            <a:noFill/>
          </a:ln>
          <a:effectLst>
            <a:softEdge rad="112500"/>
          </a:effectLst>
        </p:spPr>
      </p:pic>
      <p:pic>
        <p:nvPicPr>
          <p:cNvPr id="5" name="Рисунок 4" descr="\\Vhost\shell\24 АРХИВНЫЙ ОТДЕЛ\День города 2016\50-е\химзавод.JPG"/>
          <p:cNvPicPr/>
          <p:nvPr/>
        </p:nvPicPr>
        <p:blipFill>
          <a:blip r:embed="rId3" cstate="print">
            <a:lum bright="-10000" contrast="10000"/>
          </a:blip>
          <a:srcRect l="4421" t="21739" r="3947" b="35452"/>
          <a:stretch>
            <a:fillRect/>
          </a:stretch>
        </p:blipFill>
        <p:spPr bwMode="auto">
          <a:xfrm>
            <a:off x="476672" y="5745088"/>
            <a:ext cx="6186671" cy="3699533"/>
          </a:xfrm>
          <a:prstGeom prst="rect">
            <a:avLst/>
          </a:prstGeom>
          <a:ln>
            <a:noFill/>
          </a:ln>
          <a:effectLst>
            <a:softEdge rad="112500"/>
          </a:effectLst>
        </p:spPr>
      </p:pic>
    </p:spTree>
  </p:cSld>
  <p:clrMapOvr>
    <a:masterClrMapping/>
  </p:clrMapOvr>
  <p:transition advTm="201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моя">
      <a:dk1>
        <a:sysClr val="windowText" lastClr="000000"/>
      </a:dk1>
      <a:lt1>
        <a:sysClr val="window" lastClr="FFFFFF"/>
      </a:lt1>
      <a:dk2>
        <a:srgbClr val="444D26"/>
      </a:dk2>
      <a:lt2>
        <a:srgbClr val="FEFAC9"/>
      </a:lt2>
      <a:accent1>
        <a:srgbClr val="A5B592"/>
      </a:accent1>
      <a:accent2>
        <a:srgbClr val="F0D67E"/>
      </a:accent2>
      <a:accent3>
        <a:srgbClr val="B79214"/>
      </a:accent3>
      <a:accent4>
        <a:srgbClr val="6F6702"/>
      </a:accent4>
      <a:accent5>
        <a:srgbClr val="FCECDA"/>
      </a:accent5>
      <a:accent6>
        <a:srgbClr val="7C9263"/>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1008</TotalTime>
  <Words>748</Words>
  <Application>Microsoft Office PowerPoint</Application>
  <PresentationFormat>Лист A4 (210x297 мм)</PresentationFormat>
  <Paragraphs>29</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Бумажная</vt:lpstr>
      <vt:lpstr>Волгодонск –  рождение города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ИСТОРИЯ  ГОРОДА В  ДОКУМЕНТАХ</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vector>
  </TitlesOfParts>
  <Company>Администрация города Волгодонска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Интересные факты по развитию и становлению города в официальных документах</dc:title>
  <dc:creator>popova</dc:creator>
  <cp:lastModifiedBy>popova</cp:lastModifiedBy>
  <cp:revision>114</cp:revision>
  <dcterms:created xsi:type="dcterms:W3CDTF">2016-07-21T08:21:26Z</dcterms:created>
  <dcterms:modified xsi:type="dcterms:W3CDTF">2016-07-28T12:57:28Z</dcterms:modified>
</cp:coreProperties>
</file>