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  <p:sldMasterId id="2147484929" r:id="rId2"/>
    <p:sldMasterId id="2147484941" r:id="rId3"/>
    <p:sldMasterId id="2147485013" r:id="rId4"/>
    <p:sldMasterId id="2147485282" r:id="rId5"/>
  </p:sldMasterIdLst>
  <p:notesMasterIdLst>
    <p:notesMasterId r:id="rId21"/>
  </p:notesMasterIdLst>
  <p:sldIdLst>
    <p:sldId id="907" r:id="rId6"/>
    <p:sldId id="908" r:id="rId7"/>
    <p:sldId id="929" r:id="rId8"/>
    <p:sldId id="928" r:id="rId9"/>
    <p:sldId id="835" r:id="rId10"/>
    <p:sldId id="915" r:id="rId11"/>
    <p:sldId id="847" r:id="rId12"/>
    <p:sldId id="850" r:id="rId13"/>
    <p:sldId id="813" r:id="rId14"/>
    <p:sldId id="849" r:id="rId15"/>
    <p:sldId id="848" r:id="rId16"/>
    <p:sldId id="838" r:id="rId17"/>
    <p:sldId id="817" r:id="rId18"/>
    <p:sldId id="743" r:id="rId19"/>
    <p:sldId id="916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C5A"/>
    <a:srgbClr val="C53B52"/>
    <a:srgbClr val="3366FF"/>
    <a:srgbClr val="FFCC99"/>
    <a:srgbClr val="FF7C80"/>
    <a:srgbClr val="16BAA6"/>
    <a:srgbClr val="A08574"/>
    <a:srgbClr val="05CAF1"/>
    <a:srgbClr val="FF3300"/>
    <a:srgbClr val="2EEA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0" autoAdjust="0"/>
    <p:restoredTop sz="88869" autoAdjust="0"/>
  </p:normalViewPr>
  <p:slideViewPr>
    <p:cSldViewPr>
      <p:cViewPr varScale="1">
        <p:scale>
          <a:sx n="113" d="100"/>
          <a:sy n="113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perspective val="30"/>
    </c:view3D>
    <c:floor>
      <c:spPr>
        <a:solidFill>
          <a:srgbClr val="1F497D">
            <a:lumMod val="20000"/>
            <a:lumOff val="80000"/>
          </a:srgbClr>
        </a:solidFill>
      </c:spPr>
    </c:floor>
    <c:sideWall>
      <c:spPr>
        <a:solidFill>
          <a:schemeClr val="accent1">
            <a:lumMod val="20000"/>
            <a:lumOff val="80000"/>
          </a:schemeClr>
        </a:solidFill>
      </c:spPr>
    </c:sideWall>
    <c:backWall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6.4588743977302271E-2"/>
          <c:y val="1.8788969131436985E-2"/>
          <c:w val="0.93541125602269781"/>
          <c:h val="0.8851033608008074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B0F0"/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8690699497459323E-2"/>
                  <c:y val="-0.45675345854347044"/>
                </c:manualLayout>
              </c:layout>
              <c:showLegendKey val="1"/>
              <c:showSer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1.9</c:v>
                </c:pt>
                <c:pt idx="1">
                  <c:v>2</c:v>
                </c:pt>
                <c:pt idx="2">
                  <c:v>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Предельный объем расходов на обслуживание муниципального долга</c:v>
                </c:pt>
              </c:strCache>
            </c:strRef>
          </c:tx>
          <c:spPr>
            <a:solidFill>
              <a:srgbClr val="16BAA6"/>
            </a:solidFill>
          </c:spPr>
          <c:dLbls>
            <c:dLbl>
              <c:idx val="0"/>
              <c:layout>
                <c:manualLayout>
                  <c:x val="0.32777548363616038"/>
                  <c:y val="0.48768722528627068"/>
                </c:manualLayout>
              </c:layout>
              <c:showLegendKey val="1"/>
              <c:showSer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524099997150094"/>
                  <c:y val="-0.12882357499824132"/>
                </c:manualLayout>
              </c:layout>
              <c:showLegendKey val="1"/>
              <c:showSer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3">
                  <c:v>15</c:v>
                </c:pt>
              </c:numCache>
            </c:numRef>
          </c:val>
        </c:ser>
        <c:shape val="cylinder"/>
        <c:axId val="162022912"/>
        <c:axId val="162024448"/>
        <c:axId val="0"/>
      </c:bar3DChart>
      <c:catAx>
        <c:axId val="162022912"/>
        <c:scaling>
          <c:orientation val="minMax"/>
        </c:scaling>
        <c:axPos val="b"/>
        <c:numFmt formatCode="General" sourceLinked="1"/>
        <c:tickLblPos val="nextTo"/>
        <c:spPr>
          <a:solidFill>
            <a:sysClr val="window" lastClr="FFFFFF"/>
          </a:solidFill>
        </c:spPr>
        <c:txPr>
          <a:bodyPr/>
          <a:lstStyle/>
          <a:p>
            <a:pPr>
              <a:defRPr sz="1800" b="1"/>
            </a:pPr>
            <a:endParaRPr lang="ru-RU"/>
          </a:p>
        </c:txPr>
        <c:crossAx val="162024448"/>
        <c:crosses val="autoZero"/>
        <c:auto val="1"/>
        <c:lblAlgn val="ctr"/>
        <c:lblOffset val="100"/>
      </c:catAx>
      <c:valAx>
        <c:axId val="162024448"/>
        <c:scaling>
          <c:orientation val="minMax"/>
          <c:max val="1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2022912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perspective val="30"/>
    </c:view3D>
    <c:floor>
      <c:spPr>
        <a:solidFill>
          <a:srgbClr val="1F497D">
            <a:lumMod val="20000"/>
            <a:lumOff val="80000"/>
          </a:srgbClr>
        </a:solidFill>
      </c:spPr>
    </c:floor>
    <c:sideWall>
      <c:spPr>
        <a:solidFill>
          <a:schemeClr val="accent1">
            <a:lumMod val="20000"/>
            <a:lumOff val="80000"/>
          </a:schemeClr>
        </a:solidFill>
      </c:spPr>
    </c:sideWall>
    <c:backWall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1167750174922261"/>
          <c:y val="2.4460993371097237E-2"/>
          <c:w val="0.93541125602269781"/>
          <c:h val="0.8417563664205128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B0F0"/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8592284641341829E-2"/>
                  <c:y val="-0.49210605649329653"/>
                </c:manualLayout>
              </c:layout>
              <c:showLegendKey val="1"/>
              <c:showSer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30.7</c:v>
                </c:pt>
                <c:pt idx="1">
                  <c:v>39.799999999999997</c:v>
                </c:pt>
                <c:pt idx="2">
                  <c:v>48.1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Предельный размер муниципального долга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0.32777548363616038"/>
                  <c:y val="0.4876872252862709"/>
                </c:manualLayout>
              </c:layout>
              <c:showLegendKey val="1"/>
              <c:showSer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3332866728258517"/>
                  <c:y val="-0.24476479249667044"/>
                </c:manualLayout>
              </c:layout>
              <c:showLegendKey val="1"/>
              <c:showSer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3">
                  <c:v>100</c:v>
                </c:pt>
              </c:numCache>
            </c:numRef>
          </c:val>
        </c:ser>
        <c:shape val="cylinder"/>
        <c:axId val="162846208"/>
        <c:axId val="162847744"/>
        <c:axId val="0"/>
      </c:bar3DChart>
      <c:catAx>
        <c:axId val="162846208"/>
        <c:scaling>
          <c:orientation val="minMax"/>
        </c:scaling>
        <c:axPos val="b"/>
        <c:numFmt formatCode="General" sourceLinked="1"/>
        <c:tickLblPos val="nextTo"/>
        <c:spPr>
          <a:solidFill>
            <a:sysClr val="window" lastClr="FFFFFF"/>
          </a:solidFill>
        </c:spPr>
        <c:txPr>
          <a:bodyPr/>
          <a:lstStyle/>
          <a:p>
            <a:pPr>
              <a:defRPr sz="1800" b="1"/>
            </a:pPr>
            <a:endParaRPr lang="ru-RU"/>
          </a:p>
        </c:txPr>
        <c:crossAx val="162847744"/>
        <c:crosses val="autoZero"/>
        <c:auto val="1"/>
        <c:lblAlgn val="ctr"/>
        <c:lblOffset val="100"/>
      </c:catAx>
      <c:valAx>
        <c:axId val="162847744"/>
        <c:scaling>
          <c:orientation val="minMax"/>
          <c:max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2846208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C389C-AB55-4C19-8D4E-14B1EDBF8BB3}" type="doc">
      <dgm:prSet loTypeId="urn:microsoft.com/office/officeart/2005/8/layout/hList7#2" loCatId="pictur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A97DC2E-D804-43EF-9FA1-CAA69DD612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Прогноз социального-экономического развития города Волгодонска на 2020-2022 годы</a:t>
          </a:r>
          <a:endParaRPr lang="ru-RU" sz="18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DB353C6-D6F7-4D60-AC4E-BD950EB2C561}" type="parTrans" cxnId="{32E60E88-2528-445C-9BB6-DBFECB442C2E}">
      <dgm:prSet/>
      <dgm:spPr/>
      <dgm:t>
        <a:bodyPr/>
        <a:lstStyle/>
        <a:p>
          <a:endParaRPr lang="ru-RU"/>
        </a:p>
      </dgm:t>
    </dgm:pt>
    <dgm:pt modelId="{8C6A427F-4DD4-4B55-AD35-75F10D235C6B}" type="sibTrans" cxnId="{32E60E88-2528-445C-9BB6-DBFECB442C2E}">
      <dgm:prSet/>
      <dgm:spPr/>
      <dgm:t>
        <a:bodyPr/>
        <a:lstStyle/>
        <a:p>
          <a:endParaRPr lang="ru-RU"/>
        </a:p>
      </dgm:t>
    </dgm:pt>
    <dgm:pt modelId="{6A56D79A-F455-4628-95A3-165501E292D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Муниципальные программы города Волгодонска со сроком реализации начиная с 2020 года </a:t>
          </a:r>
          <a:endParaRPr lang="ru-RU" sz="18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9F6CFC5-5FE3-49EB-9B88-33C67937DC94}" type="parTrans" cxnId="{FD455885-0D2D-47D4-B0E7-473E74CF2E40}">
      <dgm:prSet/>
      <dgm:spPr/>
      <dgm:t>
        <a:bodyPr/>
        <a:lstStyle/>
        <a:p>
          <a:endParaRPr lang="ru-RU"/>
        </a:p>
      </dgm:t>
    </dgm:pt>
    <dgm:pt modelId="{2E3D6F7B-2BBE-4165-ADAE-FBF2301D3E68}" type="sibTrans" cxnId="{FD455885-0D2D-47D4-B0E7-473E74CF2E40}">
      <dgm:prSet/>
      <dgm:spPr/>
      <dgm:t>
        <a:bodyPr/>
        <a:lstStyle/>
        <a:p>
          <a:endParaRPr lang="ru-RU"/>
        </a:p>
      </dgm:t>
    </dgm:pt>
    <dgm:pt modelId="{39F50F85-CC5F-4568-8097-436B88BCB8D4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Основные направления бюджетной  и налоговой политики города Волгодонска на 2020-2022 годы</a:t>
          </a:r>
          <a:endParaRPr lang="ru-RU" sz="18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B251D44E-B3AB-473E-B59F-3A8ECD460F64}" type="parTrans" cxnId="{6C12EEC4-1525-4B27-8492-6FB9B9E3B137}">
      <dgm:prSet/>
      <dgm:spPr/>
      <dgm:t>
        <a:bodyPr/>
        <a:lstStyle/>
        <a:p>
          <a:endParaRPr lang="ru-RU"/>
        </a:p>
      </dgm:t>
    </dgm:pt>
    <dgm:pt modelId="{DFBBA3D8-9E84-4DA2-BBE1-CA9FE74EE6FB}" type="sibTrans" cxnId="{6C12EEC4-1525-4B27-8492-6FB9B9E3B137}">
      <dgm:prSet/>
      <dgm:spPr/>
      <dgm:t>
        <a:bodyPr/>
        <a:lstStyle/>
        <a:p>
          <a:endParaRPr lang="ru-RU"/>
        </a:p>
      </dgm:t>
    </dgm:pt>
    <dgm:pt modelId="{9AD21ECC-7D55-4389-87EF-C648AFCAA76C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Проект областного закона «Об областном бюджете на 2020 год и на плановый период 2021 и 2022 годов» в первом чтении</a:t>
          </a:r>
          <a:endParaRPr lang="ru-RU" sz="18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77CFD2F-4A81-4F62-8E3D-7824DC89EC0C}" type="parTrans" cxnId="{A3A1864C-7BE3-46B6-9F5B-6C96D47B3FDA}">
      <dgm:prSet/>
      <dgm:spPr/>
      <dgm:t>
        <a:bodyPr/>
        <a:lstStyle/>
        <a:p>
          <a:endParaRPr lang="ru-RU"/>
        </a:p>
      </dgm:t>
    </dgm:pt>
    <dgm:pt modelId="{FED247DD-8BA5-4F3D-AC96-7EC9B2C83745}" type="sibTrans" cxnId="{A3A1864C-7BE3-46B6-9F5B-6C96D47B3FDA}">
      <dgm:prSet/>
      <dgm:spPr/>
      <dgm:t>
        <a:bodyPr/>
        <a:lstStyle/>
        <a:p>
          <a:endParaRPr lang="ru-RU"/>
        </a:p>
      </dgm:t>
    </dgm:pt>
    <dgm:pt modelId="{B15C7A89-5823-47D2-A82D-B37634B56AED}" type="pres">
      <dgm:prSet presAssocID="{18CC389C-AB55-4C19-8D4E-14B1EDBF8B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1C82F-5F68-4462-A05F-932C321E9A0C}" type="pres">
      <dgm:prSet presAssocID="{18CC389C-AB55-4C19-8D4E-14B1EDBF8BB3}" presName="fgShape" presStyleLbl="fgShp" presStyleIdx="0" presStyleCnt="1" custScaleX="108696" custScaleY="121486" custLinFactNeighborX="427" custLinFactNeighborY="9245"/>
      <dgm:spPr>
        <a:prstGeom prst="ribbon">
          <a:avLst/>
        </a:prstGeom>
      </dgm:spPr>
      <dgm:t>
        <a:bodyPr/>
        <a:lstStyle/>
        <a:p>
          <a:endParaRPr lang="ru-RU"/>
        </a:p>
      </dgm:t>
    </dgm:pt>
    <dgm:pt modelId="{61E83C11-C88E-4B99-A171-D3E4A83EF506}" type="pres">
      <dgm:prSet presAssocID="{18CC389C-AB55-4C19-8D4E-14B1EDBF8BB3}" presName="linComp" presStyleCnt="0"/>
      <dgm:spPr/>
      <dgm:t>
        <a:bodyPr/>
        <a:lstStyle/>
        <a:p>
          <a:endParaRPr lang="ru-RU"/>
        </a:p>
      </dgm:t>
    </dgm:pt>
    <dgm:pt modelId="{BA412236-52CD-4081-B872-3EAA3DAE221D}" type="pres">
      <dgm:prSet presAssocID="{6A97DC2E-D804-43EF-9FA1-CAA69DD612E7}" presName="compNode" presStyleCnt="0"/>
      <dgm:spPr/>
      <dgm:t>
        <a:bodyPr/>
        <a:lstStyle/>
        <a:p>
          <a:endParaRPr lang="ru-RU"/>
        </a:p>
      </dgm:t>
    </dgm:pt>
    <dgm:pt modelId="{B956FCB7-7E8D-46B7-9DF4-42C8A62325B1}" type="pres">
      <dgm:prSet presAssocID="{6A97DC2E-D804-43EF-9FA1-CAA69DD612E7}" presName="bkgdShape" presStyleLbl="node1" presStyleIdx="0" presStyleCnt="4" custLinFactNeighborX="-44057" custLinFactNeighborY="-107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98310B1-AF84-47A1-B3F9-037BCD8E5D62}" type="pres">
      <dgm:prSet presAssocID="{6A97DC2E-D804-43EF-9FA1-CAA69DD612E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363A4-E113-4E0D-A6A3-7A8718C8552E}" type="pres">
      <dgm:prSet presAssocID="{6A97DC2E-D804-43EF-9FA1-CAA69DD612E7}" presName="invisiNode" presStyleLbl="node1" presStyleIdx="0" presStyleCnt="4"/>
      <dgm:spPr/>
      <dgm:t>
        <a:bodyPr/>
        <a:lstStyle/>
        <a:p>
          <a:endParaRPr lang="ru-RU"/>
        </a:p>
      </dgm:t>
    </dgm:pt>
    <dgm:pt modelId="{87E3A4EF-916C-4FD2-AE6D-4576F815A184}" type="pres">
      <dgm:prSet presAssocID="{6A97DC2E-D804-43EF-9FA1-CAA69DD612E7}" presName="imagNode" presStyleLbl="fgImgPlace1" presStyleIdx="0" presStyleCnt="4" custScaleX="95911" custScaleY="82050" custLinFactNeighborX="0" custLinFactNeighborY="-10122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EE868A-51D9-4A0F-AD6F-DE3B07212897}" type="pres">
      <dgm:prSet presAssocID="{8C6A427F-4DD4-4B55-AD35-75F10D235C6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9DFC21-63E8-44CB-9406-72E0072416A2}" type="pres">
      <dgm:prSet presAssocID="{39F50F85-CC5F-4568-8097-436B88BCB8D4}" presName="compNode" presStyleCnt="0"/>
      <dgm:spPr/>
      <dgm:t>
        <a:bodyPr/>
        <a:lstStyle/>
        <a:p>
          <a:endParaRPr lang="ru-RU"/>
        </a:p>
      </dgm:t>
    </dgm:pt>
    <dgm:pt modelId="{4B7FC265-08F1-4474-BAC4-BF8D92E5329D}" type="pres">
      <dgm:prSet presAssocID="{39F50F85-CC5F-4568-8097-436B88BCB8D4}" presName="bkgdShape" presStyleLbl="node1" presStyleIdx="1" presStyleCnt="4"/>
      <dgm:spPr/>
      <dgm:t>
        <a:bodyPr/>
        <a:lstStyle/>
        <a:p>
          <a:endParaRPr lang="ru-RU"/>
        </a:p>
      </dgm:t>
    </dgm:pt>
    <dgm:pt modelId="{C5F9D5D5-7E22-49F4-983C-28F26284C896}" type="pres">
      <dgm:prSet presAssocID="{39F50F85-CC5F-4568-8097-436B88BCB8D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56A7B-9680-4EA8-8853-4521967DEF1A}" type="pres">
      <dgm:prSet presAssocID="{39F50F85-CC5F-4568-8097-436B88BCB8D4}" presName="invisiNode" presStyleLbl="node1" presStyleIdx="1" presStyleCnt="4"/>
      <dgm:spPr/>
      <dgm:t>
        <a:bodyPr/>
        <a:lstStyle/>
        <a:p>
          <a:endParaRPr lang="ru-RU"/>
        </a:p>
      </dgm:t>
    </dgm:pt>
    <dgm:pt modelId="{FE40540E-5BDC-40E7-9876-D0B45BA3801E}" type="pres">
      <dgm:prSet presAssocID="{39F50F85-CC5F-4568-8097-436B88BCB8D4}" presName="imagNode" presStyleLbl="fgImgPlace1" presStyleIdx="1" presStyleCnt="4" custScaleX="95972" custScaleY="82972" custLinFactNeighborX="1343" custLinFactNeighborY="-9661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36969ECF-7AB9-44B4-A9F6-B3EB3E6F0CE5}" type="pres">
      <dgm:prSet presAssocID="{DFBBA3D8-9E84-4DA2-BBE1-CA9FE74EE6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00366F-544B-465D-99EB-12F684B61058}" type="pres">
      <dgm:prSet presAssocID="{6A56D79A-F455-4628-95A3-165501E292D2}" presName="compNode" presStyleCnt="0"/>
      <dgm:spPr/>
      <dgm:t>
        <a:bodyPr/>
        <a:lstStyle/>
        <a:p>
          <a:endParaRPr lang="ru-RU"/>
        </a:p>
      </dgm:t>
    </dgm:pt>
    <dgm:pt modelId="{470B4652-AD55-4681-8170-251D18DF12DC}" type="pres">
      <dgm:prSet presAssocID="{6A56D79A-F455-4628-95A3-165501E292D2}" presName="bkgdShape" presStyleLbl="node1" presStyleIdx="2" presStyleCnt="4" custLinFactNeighborX="-1398" custLinFactNeighborY="3932"/>
      <dgm:spPr/>
      <dgm:t>
        <a:bodyPr/>
        <a:lstStyle/>
        <a:p>
          <a:endParaRPr lang="ru-RU"/>
        </a:p>
      </dgm:t>
    </dgm:pt>
    <dgm:pt modelId="{34167480-1049-47D2-A6D7-4F653EAC3ECF}" type="pres">
      <dgm:prSet presAssocID="{6A56D79A-F455-4628-95A3-165501E292D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A302B-973D-4E40-911B-DCAEED15441C}" type="pres">
      <dgm:prSet presAssocID="{6A56D79A-F455-4628-95A3-165501E292D2}" presName="invisiNode" presStyleLbl="node1" presStyleIdx="2" presStyleCnt="4"/>
      <dgm:spPr/>
      <dgm:t>
        <a:bodyPr/>
        <a:lstStyle/>
        <a:p>
          <a:endParaRPr lang="ru-RU"/>
        </a:p>
      </dgm:t>
    </dgm:pt>
    <dgm:pt modelId="{08B25860-B48F-495D-9AA9-2871E2F9C532}" type="pres">
      <dgm:prSet presAssocID="{6A56D79A-F455-4628-95A3-165501E292D2}" presName="imagNode" presStyleLbl="fgImgPlace1" presStyleIdx="2" presStyleCnt="4" custScaleX="95971" custScaleY="82050" custLinFactNeighborX="-1373" custLinFactNeighborY="-10122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D1A899-3E13-4AB7-A58A-5ABE4B19C8B9}" type="pres">
      <dgm:prSet presAssocID="{2E3D6F7B-2BBE-4165-ADAE-FBF2301D3E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6D8488-EA70-432F-9FC8-46E1DE999C1F}" type="pres">
      <dgm:prSet presAssocID="{9AD21ECC-7D55-4389-87EF-C648AFCAA76C}" presName="compNode" presStyleCnt="0"/>
      <dgm:spPr/>
      <dgm:t>
        <a:bodyPr/>
        <a:lstStyle/>
        <a:p>
          <a:endParaRPr lang="ru-RU"/>
        </a:p>
      </dgm:t>
    </dgm:pt>
    <dgm:pt modelId="{68137D75-3205-47C8-8999-51A10BA10962}" type="pres">
      <dgm:prSet presAssocID="{9AD21ECC-7D55-4389-87EF-C648AFCAA76C}" presName="bkgdShape" presStyleLbl="node1" presStyleIdx="3" presStyleCnt="4"/>
      <dgm:spPr/>
      <dgm:t>
        <a:bodyPr/>
        <a:lstStyle/>
        <a:p>
          <a:endParaRPr lang="ru-RU"/>
        </a:p>
      </dgm:t>
    </dgm:pt>
    <dgm:pt modelId="{473B6917-1BE4-4B1F-A435-C598EFA4DBF0}" type="pres">
      <dgm:prSet presAssocID="{9AD21ECC-7D55-4389-87EF-C648AFCAA76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06ABA-A411-4DB0-97F9-327AC4F0DCBA}" type="pres">
      <dgm:prSet presAssocID="{9AD21ECC-7D55-4389-87EF-C648AFCAA76C}" presName="invisiNode" presStyleLbl="node1" presStyleIdx="3" presStyleCnt="4"/>
      <dgm:spPr/>
      <dgm:t>
        <a:bodyPr/>
        <a:lstStyle/>
        <a:p>
          <a:endParaRPr lang="ru-RU"/>
        </a:p>
      </dgm:t>
    </dgm:pt>
    <dgm:pt modelId="{8BE4B705-6A8B-45B2-B31D-2EB17D4D4561}" type="pres">
      <dgm:prSet presAssocID="{9AD21ECC-7D55-4389-87EF-C648AFCAA76C}" presName="imagNode" presStyleLbl="fgImgPlace1" presStyleIdx="3" presStyleCnt="4" custScaleX="95467" custScaleY="81033" custLinFactNeighborX="1303" custLinFactNeighborY="-10631"/>
      <dgm:spPr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ru-RU"/>
        </a:p>
      </dgm:t>
    </dgm:pt>
  </dgm:ptLst>
  <dgm:cxnLst>
    <dgm:cxn modelId="{C7638C48-4370-4C5F-96A6-91A4409BBC56}" type="presOf" srcId="{9AD21ECC-7D55-4389-87EF-C648AFCAA76C}" destId="{68137D75-3205-47C8-8999-51A10BA10962}" srcOrd="0" destOrd="0" presId="urn:microsoft.com/office/officeart/2005/8/layout/hList7#2"/>
    <dgm:cxn modelId="{A6915579-2289-4115-8986-D186D67D5E9E}" type="presOf" srcId="{8C6A427F-4DD4-4B55-AD35-75F10D235C6B}" destId="{A6EE868A-51D9-4A0F-AD6F-DE3B07212897}" srcOrd="0" destOrd="0" presId="urn:microsoft.com/office/officeart/2005/8/layout/hList7#2"/>
    <dgm:cxn modelId="{C001E45B-639B-4328-8B26-FAE33F12EAD3}" type="presOf" srcId="{6A97DC2E-D804-43EF-9FA1-CAA69DD612E7}" destId="{B956FCB7-7E8D-46B7-9DF4-42C8A62325B1}" srcOrd="0" destOrd="0" presId="urn:microsoft.com/office/officeart/2005/8/layout/hList7#2"/>
    <dgm:cxn modelId="{32E60E88-2528-445C-9BB6-DBFECB442C2E}" srcId="{18CC389C-AB55-4C19-8D4E-14B1EDBF8BB3}" destId="{6A97DC2E-D804-43EF-9FA1-CAA69DD612E7}" srcOrd="0" destOrd="0" parTransId="{FDB353C6-D6F7-4D60-AC4E-BD950EB2C561}" sibTransId="{8C6A427F-4DD4-4B55-AD35-75F10D235C6B}"/>
    <dgm:cxn modelId="{13B7C283-59E7-4063-8936-5F2E0A3790E9}" type="presOf" srcId="{2E3D6F7B-2BBE-4165-ADAE-FBF2301D3E68}" destId="{E2D1A899-3E13-4AB7-A58A-5ABE4B19C8B9}" srcOrd="0" destOrd="0" presId="urn:microsoft.com/office/officeart/2005/8/layout/hList7#2"/>
    <dgm:cxn modelId="{5601E53B-EB41-47A1-B25F-D033586B0902}" type="presOf" srcId="{DFBBA3D8-9E84-4DA2-BBE1-CA9FE74EE6FB}" destId="{36969ECF-7AB9-44B4-A9F6-B3EB3E6F0CE5}" srcOrd="0" destOrd="0" presId="urn:microsoft.com/office/officeart/2005/8/layout/hList7#2"/>
    <dgm:cxn modelId="{91E0484D-3760-4AFD-A261-EE4C4FDDDDDA}" type="presOf" srcId="{18CC389C-AB55-4C19-8D4E-14B1EDBF8BB3}" destId="{B15C7A89-5823-47D2-A82D-B37634B56AED}" srcOrd="0" destOrd="0" presId="urn:microsoft.com/office/officeart/2005/8/layout/hList7#2"/>
    <dgm:cxn modelId="{A32E2301-EEC6-4663-97A1-A987341CB51F}" type="presOf" srcId="{6A97DC2E-D804-43EF-9FA1-CAA69DD612E7}" destId="{898310B1-AF84-47A1-B3F9-037BCD8E5D62}" srcOrd="1" destOrd="0" presId="urn:microsoft.com/office/officeart/2005/8/layout/hList7#2"/>
    <dgm:cxn modelId="{066076FA-3A34-4308-B05D-2F5FABCF630B}" type="presOf" srcId="{39F50F85-CC5F-4568-8097-436B88BCB8D4}" destId="{4B7FC265-08F1-4474-BAC4-BF8D92E5329D}" srcOrd="0" destOrd="0" presId="urn:microsoft.com/office/officeart/2005/8/layout/hList7#2"/>
    <dgm:cxn modelId="{DF9FF392-C928-4A59-8F79-FB3C47E78141}" type="presOf" srcId="{39F50F85-CC5F-4568-8097-436B88BCB8D4}" destId="{C5F9D5D5-7E22-49F4-983C-28F26284C896}" srcOrd="1" destOrd="0" presId="urn:microsoft.com/office/officeart/2005/8/layout/hList7#2"/>
    <dgm:cxn modelId="{EE29CBD8-A900-4EB9-8BAA-E799B7CDE6E8}" type="presOf" srcId="{9AD21ECC-7D55-4389-87EF-C648AFCAA76C}" destId="{473B6917-1BE4-4B1F-A435-C598EFA4DBF0}" srcOrd="1" destOrd="0" presId="urn:microsoft.com/office/officeart/2005/8/layout/hList7#2"/>
    <dgm:cxn modelId="{E8210BA4-622C-4B6F-949D-2729577DB192}" type="presOf" srcId="{6A56D79A-F455-4628-95A3-165501E292D2}" destId="{470B4652-AD55-4681-8170-251D18DF12DC}" srcOrd="0" destOrd="0" presId="urn:microsoft.com/office/officeart/2005/8/layout/hList7#2"/>
    <dgm:cxn modelId="{FD455885-0D2D-47D4-B0E7-473E74CF2E40}" srcId="{18CC389C-AB55-4C19-8D4E-14B1EDBF8BB3}" destId="{6A56D79A-F455-4628-95A3-165501E292D2}" srcOrd="2" destOrd="0" parTransId="{F9F6CFC5-5FE3-49EB-9B88-33C67937DC94}" sibTransId="{2E3D6F7B-2BBE-4165-ADAE-FBF2301D3E68}"/>
    <dgm:cxn modelId="{F8F8CEC9-1DE1-4893-A25F-33679D8B8F6A}" type="presOf" srcId="{6A56D79A-F455-4628-95A3-165501E292D2}" destId="{34167480-1049-47D2-A6D7-4F653EAC3ECF}" srcOrd="1" destOrd="0" presId="urn:microsoft.com/office/officeart/2005/8/layout/hList7#2"/>
    <dgm:cxn modelId="{A3A1864C-7BE3-46B6-9F5B-6C96D47B3FDA}" srcId="{18CC389C-AB55-4C19-8D4E-14B1EDBF8BB3}" destId="{9AD21ECC-7D55-4389-87EF-C648AFCAA76C}" srcOrd="3" destOrd="0" parTransId="{F77CFD2F-4A81-4F62-8E3D-7824DC89EC0C}" sibTransId="{FED247DD-8BA5-4F3D-AC96-7EC9B2C83745}"/>
    <dgm:cxn modelId="{6C12EEC4-1525-4B27-8492-6FB9B9E3B137}" srcId="{18CC389C-AB55-4C19-8D4E-14B1EDBF8BB3}" destId="{39F50F85-CC5F-4568-8097-436B88BCB8D4}" srcOrd="1" destOrd="0" parTransId="{B251D44E-B3AB-473E-B59F-3A8ECD460F64}" sibTransId="{DFBBA3D8-9E84-4DA2-BBE1-CA9FE74EE6FB}"/>
    <dgm:cxn modelId="{9BC9C5C6-9891-4C26-8C34-054A792FDAC9}" type="presParOf" srcId="{B15C7A89-5823-47D2-A82D-B37634B56AED}" destId="{6FC1C82F-5F68-4462-A05F-932C321E9A0C}" srcOrd="0" destOrd="0" presId="urn:microsoft.com/office/officeart/2005/8/layout/hList7#2"/>
    <dgm:cxn modelId="{5779149B-474A-4F7F-9F72-333E08A11210}" type="presParOf" srcId="{B15C7A89-5823-47D2-A82D-B37634B56AED}" destId="{61E83C11-C88E-4B99-A171-D3E4A83EF506}" srcOrd="1" destOrd="0" presId="urn:microsoft.com/office/officeart/2005/8/layout/hList7#2"/>
    <dgm:cxn modelId="{9DF285AE-E747-48A6-800B-7F756450B136}" type="presParOf" srcId="{61E83C11-C88E-4B99-A171-D3E4A83EF506}" destId="{BA412236-52CD-4081-B872-3EAA3DAE221D}" srcOrd="0" destOrd="0" presId="urn:microsoft.com/office/officeart/2005/8/layout/hList7#2"/>
    <dgm:cxn modelId="{E5969D1A-DA99-4319-B2D5-1F6068A9F4C7}" type="presParOf" srcId="{BA412236-52CD-4081-B872-3EAA3DAE221D}" destId="{B956FCB7-7E8D-46B7-9DF4-42C8A62325B1}" srcOrd="0" destOrd="0" presId="urn:microsoft.com/office/officeart/2005/8/layout/hList7#2"/>
    <dgm:cxn modelId="{1848C9CA-C709-4722-B3B2-01E8EF834707}" type="presParOf" srcId="{BA412236-52CD-4081-B872-3EAA3DAE221D}" destId="{898310B1-AF84-47A1-B3F9-037BCD8E5D62}" srcOrd="1" destOrd="0" presId="urn:microsoft.com/office/officeart/2005/8/layout/hList7#2"/>
    <dgm:cxn modelId="{7F9CB3E0-3FD8-4942-9AE7-30CAB0C27150}" type="presParOf" srcId="{BA412236-52CD-4081-B872-3EAA3DAE221D}" destId="{522363A4-E113-4E0D-A6A3-7A8718C8552E}" srcOrd="2" destOrd="0" presId="urn:microsoft.com/office/officeart/2005/8/layout/hList7#2"/>
    <dgm:cxn modelId="{58D10F20-00DD-42DE-8BB6-1BF6CBE17561}" type="presParOf" srcId="{BA412236-52CD-4081-B872-3EAA3DAE221D}" destId="{87E3A4EF-916C-4FD2-AE6D-4576F815A184}" srcOrd="3" destOrd="0" presId="urn:microsoft.com/office/officeart/2005/8/layout/hList7#2"/>
    <dgm:cxn modelId="{D6A98074-E9FB-4F47-9AD3-402FDF3E797A}" type="presParOf" srcId="{61E83C11-C88E-4B99-A171-D3E4A83EF506}" destId="{A6EE868A-51D9-4A0F-AD6F-DE3B07212897}" srcOrd="1" destOrd="0" presId="urn:microsoft.com/office/officeart/2005/8/layout/hList7#2"/>
    <dgm:cxn modelId="{96D856A4-090A-414B-89FF-239619134F9E}" type="presParOf" srcId="{61E83C11-C88E-4B99-A171-D3E4A83EF506}" destId="{269DFC21-63E8-44CB-9406-72E0072416A2}" srcOrd="2" destOrd="0" presId="urn:microsoft.com/office/officeart/2005/8/layout/hList7#2"/>
    <dgm:cxn modelId="{5ABF51AE-8BCE-4EB2-B7BD-F05DB76D8909}" type="presParOf" srcId="{269DFC21-63E8-44CB-9406-72E0072416A2}" destId="{4B7FC265-08F1-4474-BAC4-BF8D92E5329D}" srcOrd="0" destOrd="0" presId="urn:microsoft.com/office/officeart/2005/8/layout/hList7#2"/>
    <dgm:cxn modelId="{01B5E679-B74F-48A8-B9D3-5151B5333B02}" type="presParOf" srcId="{269DFC21-63E8-44CB-9406-72E0072416A2}" destId="{C5F9D5D5-7E22-49F4-983C-28F26284C896}" srcOrd="1" destOrd="0" presId="urn:microsoft.com/office/officeart/2005/8/layout/hList7#2"/>
    <dgm:cxn modelId="{986FCDCB-B257-4131-BAF6-48A29B4C177C}" type="presParOf" srcId="{269DFC21-63E8-44CB-9406-72E0072416A2}" destId="{43756A7B-9680-4EA8-8853-4521967DEF1A}" srcOrd="2" destOrd="0" presId="urn:microsoft.com/office/officeart/2005/8/layout/hList7#2"/>
    <dgm:cxn modelId="{BA66BE07-6497-4AD3-B9B6-E1AE8D302ED5}" type="presParOf" srcId="{269DFC21-63E8-44CB-9406-72E0072416A2}" destId="{FE40540E-5BDC-40E7-9876-D0B45BA3801E}" srcOrd="3" destOrd="0" presId="urn:microsoft.com/office/officeart/2005/8/layout/hList7#2"/>
    <dgm:cxn modelId="{F9275E71-8396-48AF-A41E-52A9E2EC4194}" type="presParOf" srcId="{61E83C11-C88E-4B99-A171-D3E4A83EF506}" destId="{36969ECF-7AB9-44B4-A9F6-B3EB3E6F0CE5}" srcOrd="3" destOrd="0" presId="urn:microsoft.com/office/officeart/2005/8/layout/hList7#2"/>
    <dgm:cxn modelId="{BAC12D2F-A19B-4F33-9882-743BA81F3C2E}" type="presParOf" srcId="{61E83C11-C88E-4B99-A171-D3E4A83EF506}" destId="{1700366F-544B-465D-99EB-12F684B61058}" srcOrd="4" destOrd="0" presId="urn:microsoft.com/office/officeart/2005/8/layout/hList7#2"/>
    <dgm:cxn modelId="{745B5E47-7CF3-48B7-A866-3CF276F3B955}" type="presParOf" srcId="{1700366F-544B-465D-99EB-12F684B61058}" destId="{470B4652-AD55-4681-8170-251D18DF12DC}" srcOrd="0" destOrd="0" presId="urn:microsoft.com/office/officeart/2005/8/layout/hList7#2"/>
    <dgm:cxn modelId="{EF1736A7-04A6-4542-89B7-4288461E62A4}" type="presParOf" srcId="{1700366F-544B-465D-99EB-12F684B61058}" destId="{34167480-1049-47D2-A6D7-4F653EAC3ECF}" srcOrd="1" destOrd="0" presId="urn:microsoft.com/office/officeart/2005/8/layout/hList7#2"/>
    <dgm:cxn modelId="{304179D3-4B5A-45BC-8B11-002CADB4E427}" type="presParOf" srcId="{1700366F-544B-465D-99EB-12F684B61058}" destId="{C23A302B-973D-4E40-911B-DCAEED15441C}" srcOrd="2" destOrd="0" presId="urn:microsoft.com/office/officeart/2005/8/layout/hList7#2"/>
    <dgm:cxn modelId="{C2FAD019-4D7A-4B1E-9524-2B52BA7869DC}" type="presParOf" srcId="{1700366F-544B-465D-99EB-12F684B61058}" destId="{08B25860-B48F-495D-9AA9-2871E2F9C532}" srcOrd="3" destOrd="0" presId="urn:microsoft.com/office/officeart/2005/8/layout/hList7#2"/>
    <dgm:cxn modelId="{A936095E-D4EE-4DC2-8844-34A92420D817}" type="presParOf" srcId="{61E83C11-C88E-4B99-A171-D3E4A83EF506}" destId="{E2D1A899-3E13-4AB7-A58A-5ABE4B19C8B9}" srcOrd="5" destOrd="0" presId="urn:microsoft.com/office/officeart/2005/8/layout/hList7#2"/>
    <dgm:cxn modelId="{EE986C5F-33A1-40B0-9B0B-FC2B66122796}" type="presParOf" srcId="{61E83C11-C88E-4B99-A171-D3E4A83EF506}" destId="{5D6D8488-EA70-432F-9FC8-46E1DE999C1F}" srcOrd="6" destOrd="0" presId="urn:microsoft.com/office/officeart/2005/8/layout/hList7#2"/>
    <dgm:cxn modelId="{8EA4EBB8-147C-425D-A2CE-E1B8DD137A1F}" type="presParOf" srcId="{5D6D8488-EA70-432F-9FC8-46E1DE999C1F}" destId="{68137D75-3205-47C8-8999-51A10BA10962}" srcOrd="0" destOrd="0" presId="urn:microsoft.com/office/officeart/2005/8/layout/hList7#2"/>
    <dgm:cxn modelId="{80D1B1F9-142D-4342-8E9F-E61A51646F89}" type="presParOf" srcId="{5D6D8488-EA70-432F-9FC8-46E1DE999C1F}" destId="{473B6917-1BE4-4B1F-A435-C598EFA4DBF0}" srcOrd="1" destOrd="0" presId="urn:microsoft.com/office/officeart/2005/8/layout/hList7#2"/>
    <dgm:cxn modelId="{B424A44A-D8C0-4F16-B144-F6078028F3B6}" type="presParOf" srcId="{5D6D8488-EA70-432F-9FC8-46E1DE999C1F}" destId="{83706ABA-A411-4DB0-97F9-327AC4F0DCBA}" srcOrd="2" destOrd="0" presId="urn:microsoft.com/office/officeart/2005/8/layout/hList7#2"/>
    <dgm:cxn modelId="{9FEF9399-2761-45A7-B1E0-3E8E15316237}" type="presParOf" srcId="{5D6D8488-EA70-432F-9FC8-46E1DE999C1F}" destId="{8BE4B705-6A8B-45B2-B31D-2EB17D4D4561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76BBA-0666-4640-805C-653635FBB2AD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4856D1D-5A38-4AF1-8493-BFBEB0C6F5D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доходы бюджета сформированы с учетом изменений, внесенных в бюджетное и налоговое законодательство</a:t>
          </a:r>
          <a:endParaRPr lang="ru-RU" sz="20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4DE7553-87D4-45E3-BE9B-B8241142ED2D}" type="parTrans" cxnId="{F9767540-998D-4C86-8E9C-3FBA183F1DD7}">
      <dgm:prSet/>
      <dgm:spPr/>
      <dgm:t>
        <a:bodyPr/>
        <a:lstStyle/>
        <a:p>
          <a:endParaRPr lang="ru-RU"/>
        </a:p>
      </dgm:t>
    </dgm:pt>
    <dgm:pt modelId="{A904E310-B7A1-4451-8962-FE3A15170224}" type="sibTrans" cxnId="{F9767540-998D-4C86-8E9C-3FBA183F1DD7}">
      <dgm:prSet/>
      <dgm:spPr/>
      <dgm:t>
        <a:bodyPr/>
        <a:lstStyle/>
        <a:p>
          <a:endParaRPr lang="ru-RU"/>
        </a:p>
      </dgm:t>
    </dgm:pt>
    <dgm:pt modelId="{844D2078-A022-4A8C-ABB3-E5A53D18156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предусмотрены дополнительные средства для повышения зарплаты отдельных категорий работников</a:t>
          </a:r>
          <a:endParaRPr lang="ru-RU" sz="20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4149207-71B1-4084-B0DD-64DE2EF010B5}" type="parTrans" cxnId="{3BEC7D94-06C9-4EA0-9817-A622D0C2A1AF}">
      <dgm:prSet/>
      <dgm:spPr/>
      <dgm:t>
        <a:bodyPr/>
        <a:lstStyle/>
        <a:p>
          <a:endParaRPr lang="ru-RU"/>
        </a:p>
      </dgm:t>
    </dgm:pt>
    <dgm:pt modelId="{4A398E33-B5C3-4ADE-A985-D362C820849E}" type="sibTrans" cxnId="{3BEC7D94-06C9-4EA0-9817-A622D0C2A1AF}">
      <dgm:prSet/>
      <dgm:spPr/>
      <dgm:t>
        <a:bodyPr/>
        <a:lstStyle/>
        <a:p>
          <a:endParaRPr lang="ru-RU"/>
        </a:p>
      </dgm:t>
    </dgm:pt>
    <dgm:pt modelId="{AF117E46-29C4-4388-B206-65858233E7C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изменение процента софинансирования   на  2021 год  – 24,9%,  на 2022 год – 24,7%;</a:t>
          </a:r>
          <a:endParaRPr lang="ru-RU" sz="18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12D6865B-F047-4347-8B36-36B8A3D09D17}" type="parTrans" cxnId="{970546F7-9CDA-4893-8F64-9047E1B95902}">
      <dgm:prSet/>
      <dgm:spPr/>
      <dgm:t>
        <a:bodyPr/>
        <a:lstStyle/>
        <a:p>
          <a:endParaRPr lang="ru-RU"/>
        </a:p>
      </dgm:t>
    </dgm:pt>
    <dgm:pt modelId="{8D41035C-7B28-4C16-AC0A-FDE369C061BD}" type="sibTrans" cxnId="{970546F7-9CDA-4893-8F64-9047E1B95902}">
      <dgm:prSet/>
      <dgm:spPr/>
      <dgm:t>
        <a:bodyPr/>
        <a:lstStyle/>
        <a:p>
          <a:endParaRPr lang="ru-RU"/>
        </a:p>
      </dgm:t>
    </dgm:pt>
    <dgm:pt modelId="{0261B25F-2977-46BB-8C4D-D863CA3CEAD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обеспечение реализации Указа Президента РФ от 07.05.2018 №204 «О национальных целях и стратегических задачах развития Российской Федерации на период до 2024 года»</a:t>
          </a:r>
          <a:endParaRPr lang="ru-RU" sz="18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8A0DEDB-489B-4362-B771-56E8174A9782}" type="parTrans" cxnId="{31087365-8225-4D71-95E6-93CB67B8103E}">
      <dgm:prSet/>
      <dgm:spPr/>
      <dgm:t>
        <a:bodyPr/>
        <a:lstStyle/>
        <a:p>
          <a:endParaRPr lang="ru-RU"/>
        </a:p>
      </dgm:t>
    </dgm:pt>
    <dgm:pt modelId="{0C60AE15-0CF9-4BCF-A9DB-8C566BAAE8EC}" type="sibTrans" cxnId="{31087365-8225-4D71-95E6-93CB67B8103E}">
      <dgm:prSet/>
      <dgm:spPr/>
      <dgm:t>
        <a:bodyPr/>
        <a:lstStyle/>
        <a:p>
          <a:endParaRPr lang="ru-RU"/>
        </a:p>
      </dgm:t>
    </dgm:pt>
    <dgm:pt modelId="{11B93C30-C2FA-4B26-B0E4-17E65B2B9738}" type="pres">
      <dgm:prSet presAssocID="{99376BBA-0666-4640-805C-653635FBB2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1B6E14-C03D-451E-AF10-E6E02607C962}" type="pres">
      <dgm:prSet presAssocID="{0261B25F-2977-46BB-8C4D-D863CA3CEAD9}" presName="boxAndChildren" presStyleCnt="0"/>
      <dgm:spPr/>
      <dgm:t>
        <a:bodyPr/>
        <a:lstStyle/>
        <a:p>
          <a:endParaRPr lang="ru-RU"/>
        </a:p>
      </dgm:t>
    </dgm:pt>
    <dgm:pt modelId="{7EA1B6F1-81D2-4758-8D07-066EFC6118CF}" type="pres">
      <dgm:prSet presAssocID="{0261B25F-2977-46BB-8C4D-D863CA3CEAD9}" presName="parentTextBox" presStyleLbl="node1" presStyleIdx="0" presStyleCnt="4" custScaleY="114621" custLinFactNeighborX="-826" custLinFactNeighborY="-19397"/>
      <dgm:spPr/>
      <dgm:t>
        <a:bodyPr/>
        <a:lstStyle/>
        <a:p>
          <a:endParaRPr lang="ru-RU"/>
        </a:p>
      </dgm:t>
    </dgm:pt>
    <dgm:pt modelId="{34DD2B1A-6586-4405-A59B-B99D8E9B480C}" type="pres">
      <dgm:prSet presAssocID="{8D41035C-7B28-4C16-AC0A-FDE369C061BD}" presName="sp" presStyleCnt="0"/>
      <dgm:spPr/>
      <dgm:t>
        <a:bodyPr/>
        <a:lstStyle/>
        <a:p>
          <a:endParaRPr lang="ru-RU"/>
        </a:p>
      </dgm:t>
    </dgm:pt>
    <dgm:pt modelId="{DBDD0FDF-0E21-4814-946B-AF04EF220E1E}" type="pres">
      <dgm:prSet presAssocID="{AF117E46-29C4-4388-B206-65858233E7CB}" presName="arrowAndChildren" presStyleCnt="0"/>
      <dgm:spPr/>
      <dgm:t>
        <a:bodyPr/>
        <a:lstStyle/>
        <a:p>
          <a:endParaRPr lang="ru-RU"/>
        </a:p>
      </dgm:t>
    </dgm:pt>
    <dgm:pt modelId="{B1994DEC-A438-444A-9F45-4C31F637F53E}" type="pres">
      <dgm:prSet presAssocID="{AF117E46-29C4-4388-B206-65858233E7CB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E7B2A180-0164-4076-8908-403F96B5E151}" type="pres">
      <dgm:prSet presAssocID="{4A398E33-B5C3-4ADE-A985-D362C820849E}" presName="sp" presStyleCnt="0"/>
      <dgm:spPr/>
      <dgm:t>
        <a:bodyPr/>
        <a:lstStyle/>
        <a:p>
          <a:endParaRPr lang="ru-RU"/>
        </a:p>
      </dgm:t>
    </dgm:pt>
    <dgm:pt modelId="{DE251219-18D0-48FB-8FCF-8F95D2D5A944}" type="pres">
      <dgm:prSet presAssocID="{844D2078-A022-4A8C-ABB3-E5A53D18156A}" presName="arrowAndChildren" presStyleCnt="0"/>
      <dgm:spPr/>
      <dgm:t>
        <a:bodyPr/>
        <a:lstStyle/>
        <a:p>
          <a:endParaRPr lang="ru-RU"/>
        </a:p>
      </dgm:t>
    </dgm:pt>
    <dgm:pt modelId="{7E93CD2A-8BCD-40CF-B4A4-66E214EE2DD5}" type="pres">
      <dgm:prSet presAssocID="{844D2078-A022-4A8C-ABB3-E5A53D18156A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2E74BE85-251D-430B-A65E-28A61E4C1999}" type="pres">
      <dgm:prSet presAssocID="{A904E310-B7A1-4451-8962-FE3A15170224}" presName="sp" presStyleCnt="0"/>
      <dgm:spPr/>
      <dgm:t>
        <a:bodyPr/>
        <a:lstStyle/>
        <a:p>
          <a:endParaRPr lang="ru-RU"/>
        </a:p>
      </dgm:t>
    </dgm:pt>
    <dgm:pt modelId="{A154C415-BE0F-4137-943B-1A37BC248353}" type="pres">
      <dgm:prSet presAssocID="{74856D1D-5A38-4AF1-8493-BFBEB0C6F5D2}" presName="arrowAndChildren" presStyleCnt="0"/>
      <dgm:spPr/>
      <dgm:t>
        <a:bodyPr/>
        <a:lstStyle/>
        <a:p>
          <a:endParaRPr lang="ru-RU"/>
        </a:p>
      </dgm:t>
    </dgm:pt>
    <dgm:pt modelId="{6665FF82-83FE-44E4-B8BD-778BF6058EC4}" type="pres">
      <dgm:prSet presAssocID="{74856D1D-5A38-4AF1-8493-BFBEB0C6F5D2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D1C643F1-EDC1-4343-B959-0F211FBCBE7E}" type="presOf" srcId="{844D2078-A022-4A8C-ABB3-E5A53D18156A}" destId="{7E93CD2A-8BCD-40CF-B4A4-66E214EE2DD5}" srcOrd="0" destOrd="0" presId="urn:microsoft.com/office/officeart/2005/8/layout/process4"/>
    <dgm:cxn modelId="{31087365-8225-4D71-95E6-93CB67B8103E}" srcId="{99376BBA-0666-4640-805C-653635FBB2AD}" destId="{0261B25F-2977-46BB-8C4D-D863CA3CEAD9}" srcOrd="3" destOrd="0" parTransId="{A8A0DEDB-489B-4362-B771-56E8174A9782}" sibTransId="{0C60AE15-0CF9-4BCF-A9DB-8C566BAAE8EC}"/>
    <dgm:cxn modelId="{970546F7-9CDA-4893-8F64-9047E1B95902}" srcId="{99376BBA-0666-4640-805C-653635FBB2AD}" destId="{AF117E46-29C4-4388-B206-65858233E7CB}" srcOrd="2" destOrd="0" parTransId="{12D6865B-F047-4347-8B36-36B8A3D09D17}" sibTransId="{8D41035C-7B28-4C16-AC0A-FDE369C061BD}"/>
    <dgm:cxn modelId="{609A0316-2A2C-4944-8A64-E48796F267EE}" type="presOf" srcId="{0261B25F-2977-46BB-8C4D-D863CA3CEAD9}" destId="{7EA1B6F1-81D2-4758-8D07-066EFC6118CF}" srcOrd="0" destOrd="0" presId="urn:microsoft.com/office/officeart/2005/8/layout/process4"/>
    <dgm:cxn modelId="{3BEC7D94-06C9-4EA0-9817-A622D0C2A1AF}" srcId="{99376BBA-0666-4640-805C-653635FBB2AD}" destId="{844D2078-A022-4A8C-ABB3-E5A53D18156A}" srcOrd="1" destOrd="0" parTransId="{A4149207-71B1-4084-B0DD-64DE2EF010B5}" sibTransId="{4A398E33-B5C3-4ADE-A985-D362C820849E}"/>
    <dgm:cxn modelId="{F9B5B2D1-72FF-45B1-8879-1E038CF788C1}" type="presOf" srcId="{AF117E46-29C4-4388-B206-65858233E7CB}" destId="{B1994DEC-A438-444A-9F45-4C31F637F53E}" srcOrd="0" destOrd="0" presId="urn:microsoft.com/office/officeart/2005/8/layout/process4"/>
    <dgm:cxn modelId="{F9767540-998D-4C86-8E9C-3FBA183F1DD7}" srcId="{99376BBA-0666-4640-805C-653635FBB2AD}" destId="{74856D1D-5A38-4AF1-8493-BFBEB0C6F5D2}" srcOrd="0" destOrd="0" parTransId="{74DE7553-87D4-45E3-BE9B-B8241142ED2D}" sibTransId="{A904E310-B7A1-4451-8962-FE3A15170224}"/>
    <dgm:cxn modelId="{38BEE2FD-A187-468C-9F7C-4997513C563B}" type="presOf" srcId="{74856D1D-5A38-4AF1-8493-BFBEB0C6F5D2}" destId="{6665FF82-83FE-44E4-B8BD-778BF6058EC4}" srcOrd="0" destOrd="0" presId="urn:microsoft.com/office/officeart/2005/8/layout/process4"/>
    <dgm:cxn modelId="{EC3E582B-F474-4782-A25C-36198379E8D0}" type="presOf" srcId="{99376BBA-0666-4640-805C-653635FBB2AD}" destId="{11B93C30-C2FA-4B26-B0E4-17E65B2B9738}" srcOrd="0" destOrd="0" presId="urn:microsoft.com/office/officeart/2005/8/layout/process4"/>
    <dgm:cxn modelId="{419B9116-EFDC-4119-A354-DC9BE81FB1A8}" type="presParOf" srcId="{11B93C30-C2FA-4B26-B0E4-17E65B2B9738}" destId="{AD1B6E14-C03D-451E-AF10-E6E02607C962}" srcOrd="0" destOrd="0" presId="urn:microsoft.com/office/officeart/2005/8/layout/process4"/>
    <dgm:cxn modelId="{2D56B1F2-BC9E-40A5-A369-5A513EE20209}" type="presParOf" srcId="{AD1B6E14-C03D-451E-AF10-E6E02607C962}" destId="{7EA1B6F1-81D2-4758-8D07-066EFC6118CF}" srcOrd="0" destOrd="0" presId="urn:microsoft.com/office/officeart/2005/8/layout/process4"/>
    <dgm:cxn modelId="{24E6B436-D688-4583-A134-C98228308AF9}" type="presParOf" srcId="{11B93C30-C2FA-4B26-B0E4-17E65B2B9738}" destId="{34DD2B1A-6586-4405-A59B-B99D8E9B480C}" srcOrd="1" destOrd="0" presId="urn:microsoft.com/office/officeart/2005/8/layout/process4"/>
    <dgm:cxn modelId="{4C60BAFA-BEB2-4629-A184-AA2DD0D3C311}" type="presParOf" srcId="{11B93C30-C2FA-4B26-B0E4-17E65B2B9738}" destId="{DBDD0FDF-0E21-4814-946B-AF04EF220E1E}" srcOrd="2" destOrd="0" presId="urn:microsoft.com/office/officeart/2005/8/layout/process4"/>
    <dgm:cxn modelId="{042BB74E-3053-495F-B38F-303BAF200137}" type="presParOf" srcId="{DBDD0FDF-0E21-4814-946B-AF04EF220E1E}" destId="{B1994DEC-A438-444A-9F45-4C31F637F53E}" srcOrd="0" destOrd="0" presId="urn:microsoft.com/office/officeart/2005/8/layout/process4"/>
    <dgm:cxn modelId="{A344B7C5-B2B3-4878-8BF6-C319E576EB88}" type="presParOf" srcId="{11B93C30-C2FA-4B26-B0E4-17E65B2B9738}" destId="{E7B2A180-0164-4076-8908-403F96B5E151}" srcOrd="3" destOrd="0" presId="urn:microsoft.com/office/officeart/2005/8/layout/process4"/>
    <dgm:cxn modelId="{059F109D-9365-4E54-8C6A-CD65E15EF52D}" type="presParOf" srcId="{11B93C30-C2FA-4B26-B0E4-17E65B2B9738}" destId="{DE251219-18D0-48FB-8FCF-8F95D2D5A944}" srcOrd="4" destOrd="0" presId="urn:microsoft.com/office/officeart/2005/8/layout/process4"/>
    <dgm:cxn modelId="{93F1B72C-5C6D-4A4D-B1C5-E985510D115E}" type="presParOf" srcId="{DE251219-18D0-48FB-8FCF-8F95D2D5A944}" destId="{7E93CD2A-8BCD-40CF-B4A4-66E214EE2DD5}" srcOrd="0" destOrd="0" presId="urn:microsoft.com/office/officeart/2005/8/layout/process4"/>
    <dgm:cxn modelId="{352A5016-A9DF-4F3B-AAD5-1787BDE04411}" type="presParOf" srcId="{11B93C30-C2FA-4B26-B0E4-17E65B2B9738}" destId="{2E74BE85-251D-430B-A65E-28A61E4C1999}" srcOrd="5" destOrd="0" presId="urn:microsoft.com/office/officeart/2005/8/layout/process4"/>
    <dgm:cxn modelId="{03D2766D-2C21-43CF-AF68-250A2901DC67}" type="presParOf" srcId="{11B93C30-C2FA-4B26-B0E4-17E65B2B9738}" destId="{A154C415-BE0F-4137-943B-1A37BC248353}" srcOrd="6" destOrd="0" presId="urn:microsoft.com/office/officeart/2005/8/layout/process4"/>
    <dgm:cxn modelId="{43E7841B-1E7D-4CB6-96FB-4C47DD639C70}" type="presParOf" srcId="{A154C415-BE0F-4137-943B-1A37BC248353}" destId="{6665FF82-83FE-44E4-B8BD-778BF6058E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5B01D-17A6-4880-A13D-CCA7EFFFB4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C05D03-BA89-47D0-B0AB-5CA8129B72A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Строительство общеобразовательной школы на 600 мест в микрорайоне "В-9" г.Волгодонска  - </a:t>
          </a:r>
          <a:r>
            <a:rPr lang="ru-RU" sz="3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841,2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  <a:r>
            <a:rPr lang="ru-RU" sz="20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млн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рублей</a:t>
          </a:r>
          <a:endParaRPr lang="ru-RU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A9C2BA3-BAE4-4D30-9ECF-1574575B8511}" type="parTrans" cxnId="{5AE207CF-DF64-4F6F-BA93-3C30731B3007}">
      <dgm:prSet/>
      <dgm:spPr/>
      <dgm:t>
        <a:bodyPr/>
        <a:lstStyle/>
        <a:p>
          <a:endParaRPr lang="ru-RU"/>
        </a:p>
      </dgm:t>
    </dgm:pt>
    <dgm:pt modelId="{965FBB36-03B2-4865-AD17-614DC47133BF}" type="sibTrans" cxnId="{5AE207CF-DF64-4F6F-BA93-3C30731B3007}">
      <dgm:prSet/>
      <dgm:spPr/>
      <dgm:t>
        <a:bodyPr/>
        <a:lstStyle/>
        <a:p>
          <a:endParaRPr lang="ru-RU"/>
        </a:p>
      </dgm:t>
    </dgm:pt>
    <dgm:pt modelId="{FED00D8C-53BF-4A29-8C7F-1E2988E41548}">
      <dgm:prSet phldrT="[Текст]" custT="1"/>
      <dgm:spPr/>
      <dgm:t>
        <a:bodyPr/>
        <a:lstStyle/>
        <a:p>
          <a:r>
            <a:rPr lang="ru-RU" sz="1600" b="1" dirty="0" smtClean="0"/>
            <a:t>в 2020 году – 168,2 </a:t>
          </a:r>
          <a:r>
            <a:rPr lang="ru-RU" sz="1600" b="1" dirty="0" err="1" smtClean="0"/>
            <a:t>млн</a:t>
          </a:r>
          <a:r>
            <a:rPr lang="ru-RU" sz="1600" b="1" dirty="0" smtClean="0"/>
            <a:t> рублей</a:t>
          </a:r>
        </a:p>
      </dgm:t>
    </dgm:pt>
    <dgm:pt modelId="{BE2D57A7-9C15-496E-B139-786F35D51D1C}" type="parTrans" cxnId="{B34E3B46-0EB6-4775-83C9-F4934DCF50D0}">
      <dgm:prSet/>
      <dgm:spPr/>
      <dgm:t>
        <a:bodyPr/>
        <a:lstStyle/>
        <a:p>
          <a:endParaRPr lang="ru-RU"/>
        </a:p>
      </dgm:t>
    </dgm:pt>
    <dgm:pt modelId="{23BA66E6-95D1-4B23-B08C-963BBBE5112B}" type="sibTrans" cxnId="{B34E3B46-0EB6-4775-83C9-F4934DCF50D0}">
      <dgm:prSet/>
      <dgm:spPr/>
      <dgm:t>
        <a:bodyPr/>
        <a:lstStyle/>
        <a:p>
          <a:endParaRPr lang="ru-RU"/>
        </a:p>
      </dgm:t>
    </dgm:pt>
    <dgm:pt modelId="{8C880181-F442-4C5D-B784-58602260CF59}">
      <dgm:prSet phldrT="[Текст]" custT="1"/>
      <dgm:spPr/>
      <dgm:t>
        <a:bodyPr/>
        <a:lstStyle/>
        <a:p>
          <a:r>
            <a:rPr lang="ru-RU" sz="1600" b="1" dirty="0" smtClean="0"/>
            <a:t>в 2021 году – 420,6 </a:t>
          </a:r>
          <a:r>
            <a:rPr lang="ru-RU" sz="1600" b="1" dirty="0" err="1" smtClean="0"/>
            <a:t>млн</a:t>
          </a:r>
          <a:r>
            <a:rPr lang="ru-RU" sz="1600" b="1" dirty="0" smtClean="0"/>
            <a:t> рублей</a:t>
          </a:r>
        </a:p>
      </dgm:t>
    </dgm:pt>
    <dgm:pt modelId="{E1DA91FF-AB28-40F0-9226-1796A17C5C39}" type="parTrans" cxnId="{8010D783-703C-4EF7-9A94-1ABDBBB87E35}">
      <dgm:prSet/>
      <dgm:spPr/>
      <dgm:t>
        <a:bodyPr/>
        <a:lstStyle/>
        <a:p>
          <a:endParaRPr lang="ru-RU"/>
        </a:p>
      </dgm:t>
    </dgm:pt>
    <dgm:pt modelId="{9C185F3E-7D05-4272-8136-65C6C8044114}" type="sibTrans" cxnId="{8010D783-703C-4EF7-9A94-1ABDBBB87E35}">
      <dgm:prSet/>
      <dgm:spPr/>
      <dgm:t>
        <a:bodyPr/>
        <a:lstStyle/>
        <a:p>
          <a:endParaRPr lang="ru-RU"/>
        </a:p>
      </dgm:t>
    </dgm:pt>
    <dgm:pt modelId="{E4963905-F484-4B0C-AD5C-D0A09E8C9F2F}">
      <dgm:prSet phldrT="[Текст]" custT="1"/>
      <dgm:spPr/>
      <dgm:t>
        <a:bodyPr/>
        <a:lstStyle/>
        <a:p>
          <a:r>
            <a:rPr lang="ru-RU" sz="1600" b="1" dirty="0" smtClean="0"/>
            <a:t>в 2022 году – 252,4 </a:t>
          </a:r>
          <a:r>
            <a:rPr lang="ru-RU" sz="1600" b="1" dirty="0" err="1" smtClean="0"/>
            <a:t>млн</a:t>
          </a:r>
          <a:r>
            <a:rPr lang="ru-RU" sz="1600" b="1" dirty="0" smtClean="0"/>
            <a:t> рублей</a:t>
          </a:r>
        </a:p>
      </dgm:t>
    </dgm:pt>
    <dgm:pt modelId="{DB219237-B6BD-41A5-8FED-D20CF035D2BD}" type="parTrans" cxnId="{9FE43A77-EFD7-4A2C-BE26-795E9F8AA323}">
      <dgm:prSet/>
      <dgm:spPr/>
      <dgm:t>
        <a:bodyPr/>
        <a:lstStyle/>
        <a:p>
          <a:endParaRPr lang="ru-RU"/>
        </a:p>
      </dgm:t>
    </dgm:pt>
    <dgm:pt modelId="{956CA86F-9715-446F-957A-033A4C19F138}" type="sibTrans" cxnId="{9FE43A77-EFD7-4A2C-BE26-795E9F8AA323}">
      <dgm:prSet/>
      <dgm:spPr/>
      <dgm:t>
        <a:bodyPr/>
        <a:lstStyle/>
        <a:p>
          <a:endParaRPr lang="ru-RU"/>
        </a:p>
      </dgm:t>
    </dgm:pt>
    <dgm:pt modelId="{74E4F17C-D03E-4730-96B1-046C71773498}" type="pres">
      <dgm:prSet presAssocID="{3E55B01D-17A6-4880-A13D-CCA7EFFFB4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35F16C-092E-42A6-91FB-288BB67F0610}" type="pres">
      <dgm:prSet presAssocID="{1EC05D03-BA89-47D0-B0AB-5CA8129B72A7}" presName="hierRoot1" presStyleCnt="0"/>
      <dgm:spPr/>
    </dgm:pt>
    <dgm:pt modelId="{5F2CC162-B759-4689-B8D6-BB599905CCFB}" type="pres">
      <dgm:prSet presAssocID="{1EC05D03-BA89-47D0-B0AB-5CA8129B72A7}" presName="composite" presStyleCnt="0"/>
      <dgm:spPr/>
    </dgm:pt>
    <dgm:pt modelId="{F2CEABF5-5131-48DD-81BF-5A9ED8F803C4}" type="pres">
      <dgm:prSet presAssocID="{1EC05D03-BA89-47D0-B0AB-5CA8129B72A7}" presName="background" presStyleLbl="node0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607D9819-F40D-4106-BBBB-4F077405E4D5}" type="pres">
      <dgm:prSet presAssocID="{1EC05D03-BA89-47D0-B0AB-5CA8129B72A7}" presName="text" presStyleLbl="fgAcc0" presStyleIdx="0" presStyleCnt="1" custScaleX="308616" custScaleY="57767" custLinFactY="-2215" custLinFactNeighborX="-27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C98479-CD5A-432D-89FC-D827F8C527B0}" type="pres">
      <dgm:prSet presAssocID="{1EC05D03-BA89-47D0-B0AB-5CA8129B72A7}" presName="hierChild2" presStyleCnt="0"/>
      <dgm:spPr/>
    </dgm:pt>
    <dgm:pt modelId="{EE8CCBB7-592D-4DD4-9235-506D9A20359D}" type="pres">
      <dgm:prSet presAssocID="{BE2D57A7-9C15-496E-B139-786F35D51D1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1726EFF0-01E5-4F57-93C2-8E782644C063}" type="pres">
      <dgm:prSet presAssocID="{FED00D8C-53BF-4A29-8C7F-1E2988E41548}" presName="hierRoot2" presStyleCnt="0"/>
      <dgm:spPr/>
    </dgm:pt>
    <dgm:pt modelId="{F0FC9308-EC18-4C62-B320-1F6DE8C93D18}" type="pres">
      <dgm:prSet presAssocID="{FED00D8C-53BF-4A29-8C7F-1E2988E41548}" presName="composite2" presStyleCnt="0"/>
      <dgm:spPr/>
    </dgm:pt>
    <dgm:pt modelId="{25064CA6-D5A3-4F53-B64E-A676E36E5593}" type="pres">
      <dgm:prSet presAssocID="{FED00D8C-53BF-4A29-8C7F-1E2988E41548}" presName="background2" presStyleLbl="node2" presStyleIdx="0" presStyleCnt="3"/>
      <dgm:spPr>
        <a:solidFill>
          <a:schemeClr val="accent4">
            <a:lumMod val="40000"/>
            <a:lumOff val="60000"/>
          </a:schemeClr>
        </a:solidFill>
      </dgm:spPr>
    </dgm:pt>
    <dgm:pt modelId="{3698AB63-363D-4769-9A7B-8AB2209D49F8}" type="pres">
      <dgm:prSet presAssocID="{FED00D8C-53BF-4A29-8C7F-1E2988E41548}" presName="text2" presStyleLbl="fgAcc2" presStyleIdx="0" presStyleCnt="3" custScaleX="71450" custScaleY="32035" custLinFactY="-29294" custLinFactNeighborX="158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C11762-359E-4D6F-8ED2-C0203CF4774D}" type="pres">
      <dgm:prSet presAssocID="{FED00D8C-53BF-4A29-8C7F-1E2988E41548}" presName="hierChild3" presStyleCnt="0"/>
      <dgm:spPr/>
    </dgm:pt>
    <dgm:pt modelId="{5848160B-01A0-4AED-B59F-D649FBBB50A3}" type="pres">
      <dgm:prSet presAssocID="{E1DA91FF-AB28-40F0-9226-1796A17C5C3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C6A426D-925E-485E-B5C4-F878189E55DF}" type="pres">
      <dgm:prSet presAssocID="{8C880181-F442-4C5D-B784-58602260CF59}" presName="hierRoot2" presStyleCnt="0"/>
      <dgm:spPr/>
    </dgm:pt>
    <dgm:pt modelId="{029E9D6C-A43E-4CA2-B865-D528E80CEFC6}" type="pres">
      <dgm:prSet presAssocID="{8C880181-F442-4C5D-B784-58602260CF59}" presName="composite2" presStyleCnt="0"/>
      <dgm:spPr/>
    </dgm:pt>
    <dgm:pt modelId="{43994BA8-D97C-4A90-844D-B7E45004FCAA}" type="pres">
      <dgm:prSet presAssocID="{8C880181-F442-4C5D-B784-58602260CF59}" presName="background2" presStyleLbl="node2" presStyleIdx="1" presStyleCnt="3"/>
      <dgm:spPr>
        <a:solidFill>
          <a:schemeClr val="accent4">
            <a:lumMod val="40000"/>
            <a:lumOff val="60000"/>
          </a:schemeClr>
        </a:solidFill>
      </dgm:spPr>
    </dgm:pt>
    <dgm:pt modelId="{B2315858-D4D6-4A16-8620-78EC9F35004C}" type="pres">
      <dgm:prSet presAssocID="{8C880181-F442-4C5D-B784-58602260CF59}" presName="text2" presStyleLbl="fgAcc2" presStyleIdx="1" presStyleCnt="3" custScaleX="66764" custScaleY="29230" custLinFactY="-29294" custLinFactNeighborX="-539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CD662-86F2-4B9A-8640-1BB5AAEFE168}" type="pres">
      <dgm:prSet presAssocID="{8C880181-F442-4C5D-B784-58602260CF59}" presName="hierChild3" presStyleCnt="0"/>
      <dgm:spPr/>
    </dgm:pt>
    <dgm:pt modelId="{47665495-AFAD-463F-9717-3E423580C1C7}" type="pres">
      <dgm:prSet presAssocID="{DB219237-B6BD-41A5-8FED-D20CF035D2B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8885EF5-4D86-4DB6-94F7-7AF13B6F3605}" type="pres">
      <dgm:prSet presAssocID="{E4963905-F484-4B0C-AD5C-D0A09E8C9F2F}" presName="hierRoot2" presStyleCnt="0"/>
      <dgm:spPr/>
    </dgm:pt>
    <dgm:pt modelId="{D702B47C-E5B3-4285-9BD2-33F851BC0FD4}" type="pres">
      <dgm:prSet presAssocID="{E4963905-F484-4B0C-AD5C-D0A09E8C9F2F}" presName="composite2" presStyleCnt="0"/>
      <dgm:spPr/>
    </dgm:pt>
    <dgm:pt modelId="{58E5AA71-0616-47A8-BB28-614D75956F0C}" type="pres">
      <dgm:prSet presAssocID="{E4963905-F484-4B0C-AD5C-D0A09E8C9F2F}" presName="background2" presStyleLbl="node2" presStyleIdx="2" presStyleCnt="3"/>
      <dgm:spPr>
        <a:solidFill>
          <a:schemeClr val="accent4">
            <a:lumMod val="40000"/>
            <a:lumOff val="60000"/>
          </a:schemeClr>
        </a:solidFill>
      </dgm:spPr>
    </dgm:pt>
    <dgm:pt modelId="{2FDB15A5-229D-4FE3-BAF8-ADAF9272490D}" type="pres">
      <dgm:prSet presAssocID="{E4963905-F484-4B0C-AD5C-D0A09E8C9F2F}" presName="text2" presStyleLbl="fgAcc2" presStyleIdx="2" presStyleCnt="3" custScaleX="76266" custScaleY="32035" custLinFactY="-29294" custLinFactNeighborX="-498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0B68D9-FAEB-471A-8893-28B307BB5C18}" type="pres">
      <dgm:prSet presAssocID="{E4963905-F484-4B0C-AD5C-D0A09E8C9F2F}" presName="hierChild3" presStyleCnt="0"/>
      <dgm:spPr/>
    </dgm:pt>
  </dgm:ptLst>
  <dgm:cxnLst>
    <dgm:cxn modelId="{209E54EA-9D7C-4341-8A23-AE0067F6747F}" type="presOf" srcId="{BE2D57A7-9C15-496E-B139-786F35D51D1C}" destId="{EE8CCBB7-592D-4DD4-9235-506D9A20359D}" srcOrd="0" destOrd="0" presId="urn:microsoft.com/office/officeart/2005/8/layout/hierarchy1"/>
    <dgm:cxn modelId="{15FCDDB1-8647-4D22-8B41-410C347843EA}" type="presOf" srcId="{E4963905-F484-4B0C-AD5C-D0A09E8C9F2F}" destId="{2FDB15A5-229D-4FE3-BAF8-ADAF9272490D}" srcOrd="0" destOrd="0" presId="urn:microsoft.com/office/officeart/2005/8/layout/hierarchy1"/>
    <dgm:cxn modelId="{5AE207CF-DF64-4F6F-BA93-3C30731B3007}" srcId="{3E55B01D-17A6-4880-A13D-CCA7EFFFB40F}" destId="{1EC05D03-BA89-47D0-B0AB-5CA8129B72A7}" srcOrd="0" destOrd="0" parTransId="{5A9C2BA3-BAE4-4D30-9ECF-1574575B8511}" sibTransId="{965FBB36-03B2-4865-AD17-614DC47133BF}"/>
    <dgm:cxn modelId="{F4BC7DC9-9535-4431-AA13-CC1411B55FA8}" type="presOf" srcId="{3E55B01D-17A6-4880-A13D-CCA7EFFFB40F}" destId="{74E4F17C-D03E-4730-96B1-046C71773498}" srcOrd="0" destOrd="0" presId="urn:microsoft.com/office/officeart/2005/8/layout/hierarchy1"/>
    <dgm:cxn modelId="{B34E3B46-0EB6-4775-83C9-F4934DCF50D0}" srcId="{1EC05D03-BA89-47D0-B0AB-5CA8129B72A7}" destId="{FED00D8C-53BF-4A29-8C7F-1E2988E41548}" srcOrd="0" destOrd="0" parTransId="{BE2D57A7-9C15-496E-B139-786F35D51D1C}" sibTransId="{23BA66E6-95D1-4B23-B08C-963BBBE5112B}"/>
    <dgm:cxn modelId="{9FE43A77-EFD7-4A2C-BE26-795E9F8AA323}" srcId="{1EC05D03-BA89-47D0-B0AB-5CA8129B72A7}" destId="{E4963905-F484-4B0C-AD5C-D0A09E8C9F2F}" srcOrd="2" destOrd="0" parTransId="{DB219237-B6BD-41A5-8FED-D20CF035D2BD}" sibTransId="{956CA86F-9715-446F-957A-033A4C19F138}"/>
    <dgm:cxn modelId="{38EF27A6-0C72-4E31-82EE-51AB5B7EB0B6}" type="presOf" srcId="{8C880181-F442-4C5D-B784-58602260CF59}" destId="{B2315858-D4D6-4A16-8620-78EC9F35004C}" srcOrd="0" destOrd="0" presId="urn:microsoft.com/office/officeart/2005/8/layout/hierarchy1"/>
    <dgm:cxn modelId="{8EEBDEBD-A48A-40D7-BD79-AAEF6B4947B4}" type="presOf" srcId="{E1DA91FF-AB28-40F0-9226-1796A17C5C39}" destId="{5848160B-01A0-4AED-B59F-D649FBBB50A3}" srcOrd="0" destOrd="0" presId="urn:microsoft.com/office/officeart/2005/8/layout/hierarchy1"/>
    <dgm:cxn modelId="{BB607C51-23D2-4B9F-B6DD-CBF5214414C4}" type="presOf" srcId="{FED00D8C-53BF-4A29-8C7F-1E2988E41548}" destId="{3698AB63-363D-4769-9A7B-8AB2209D49F8}" srcOrd="0" destOrd="0" presId="urn:microsoft.com/office/officeart/2005/8/layout/hierarchy1"/>
    <dgm:cxn modelId="{E24435BB-DDE3-4FA3-A85C-4E00999E6D0A}" type="presOf" srcId="{DB219237-B6BD-41A5-8FED-D20CF035D2BD}" destId="{47665495-AFAD-463F-9717-3E423580C1C7}" srcOrd="0" destOrd="0" presId="urn:microsoft.com/office/officeart/2005/8/layout/hierarchy1"/>
    <dgm:cxn modelId="{8010D783-703C-4EF7-9A94-1ABDBBB87E35}" srcId="{1EC05D03-BA89-47D0-B0AB-5CA8129B72A7}" destId="{8C880181-F442-4C5D-B784-58602260CF59}" srcOrd="1" destOrd="0" parTransId="{E1DA91FF-AB28-40F0-9226-1796A17C5C39}" sibTransId="{9C185F3E-7D05-4272-8136-65C6C8044114}"/>
    <dgm:cxn modelId="{DA66D151-9563-448D-9474-E979DCDD891F}" type="presOf" srcId="{1EC05D03-BA89-47D0-B0AB-5CA8129B72A7}" destId="{607D9819-F40D-4106-BBBB-4F077405E4D5}" srcOrd="0" destOrd="0" presId="urn:microsoft.com/office/officeart/2005/8/layout/hierarchy1"/>
    <dgm:cxn modelId="{45E64C59-3FD3-4507-900F-858FD8572D32}" type="presParOf" srcId="{74E4F17C-D03E-4730-96B1-046C71773498}" destId="{C535F16C-092E-42A6-91FB-288BB67F0610}" srcOrd="0" destOrd="0" presId="urn:microsoft.com/office/officeart/2005/8/layout/hierarchy1"/>
    <dgm:cxn modelId="{A5D7E4DC-EE23-42B1-9ABA-AAA29147395B}" type="presParOf" srcId="{C535F16C-092E-42A6-91FB-288BB67F0610}" destId="{5F2CC162-B759-4689-B8D6-BB599905CCFB}" srcOrd="0" destOrd="0" presId="urn:microsoft.com/office/officeart/2005/8/layout/hierarchy1"/>
    <dgm:cxn modelId="{D128EFCB-3B2D-464F-99AE-0E1FBA71DB73}" type="presParOf" srcId="{5F2CC162-B759-4689-B8D6-BB599905CCFB}" destId="{F2CEABF5-5131-48DD-81BF-5A9ED8F803C4}" srcOrd="0" destOrd="0" presId="urn:microsoft.com/office/officeart/2005/8/layout/hierarchy1"/>
    <dgm:cxn modelId="{EB4A4B73-868B-4D89-8426-07A3EDC2438C}" type="presParOf" srcId="{5F2CC162-B759-4689-B8D6-BB599905CCFB}" destId="{607D9819-F40D-4106-BBBB-4F077405E4D5}" srcOrd="1" destOrd="0" presId="urn:microsoft.com/office/officeart/2005/8/layout/hierarchy1"/>
    <dgm:cxn modelId="{79F29674-7DF9-436C-8C1F-D02061EA68B3}" type="presParOf" srcId="{C535F16C-092E-42A6-91FB-288BB67F0610}" destId="{EDC98479-CD5A-432D-89FC-D827F8C527B0}" srcOrd="1" destOrd="0" presId="urn:microsoft.com/office/officeart/2005/8/layout/hierarchy1"/>
    <dgm:cxn modelId="{AA0998DD-78B2-4589-B047-EA27D0F6A194}" type="presParOf" srcId="{EDC98479-CD5A-432D-89FC-D827F8C527B0}" destId="{EE8CCBB7-592D-4DD4-9235-506D9A20359D}" srcOrd="0" destOrd="0" presId="urn:microsoft.com/office/officeart/2005/8/layout/hierarchy1"/>
    <dgm:cxn modelId="{319FA999-51C4-406F-B49B-5BF2820E2C5E}" type="presParOf" srcId="{EDC98479-CD5A-432D-89FC-D827F8C527B0}" destId="{1726EFF0-01E5-4F57-93C2-8E782644C063}" srcOrd="1" destOrd="0" presId="urn:microsoft.com/office/officeart/2005/8/layout/hierarchy1"/>
    <dgm:cxn modelId="{553D24E8-F2F3-4709-8ECB-12C8B241C3A6}" type="presParOf" srcId="{1726EFF0-01E5-4F57-93C2-8E782644C063}" destId="{F0FC9308-EC18-4C62-B320-1F6DE8C93D18}" srcOrd="0" destOrd="0" presId="urn:microsoft.com/office/officeart/2005/8/layout/hierarchy1"/>
    <dgm:cxn modelId="{041740C4-E304-49B1-A00A-8E19AA66ECB1}" type="presParOf" srcId="{F0FC9308-EC18-4C62-B320-1F6DE8C93D18}" destId="{25064CA6-D5A3-4F53-B64E-A676E36E5593}" srcOrd="0" destOrd="0" presId="urn:microsoft.com/office/officeart/2005/8/layout/hierarchy1"/>
    <dgm:cxn modelId="{FF841B26-2D16-491A-9F88-057C690F4250}" type="presParOf" srcId="{F0FC9308-EC18-4C62-B320-1F6DE8C93D18}" destId="{3698AB63-363D-4769-9A7B-8AB2209D49F8}" srcOrd="1" destOrd="0" presId="urn:microsoft.com/office/officeart/2005/8/layout/hierarchy1"/>
    <dgm:cxn modelId="{CC446536-5E1A-4473-AD05-E56260111016}" type="presParOf" srcId="{1726EFF0-01E5-4F57-93C2-8E782644C063}" destId="{E0C11762-359E-4D6F-8ED2-C0203CF4774D}" srcOrd="1" destOrd="0" presId="urn:microsoft.com/office/officeart/2005/8/layout/hierarchy1"/>
    <dgm:cxn modelId="{85706439-9AAD-4702-B0E1-17B976FD07C7}" type="presParOf" srcId="{EDC98479-CD5A-432D-89FC-D827F8C527B0}" destId="{5848160B-01A0-4AED-B59F-D649FBBB50A3}" srcOrd="2" destOrd="0" presId="urn:microsoft.com/office/officeart/2005/8/layout/hierarchy1"/>
    <dgm:cxn modelId="{EDE44A7B-C266-4CEE-A547-F423EF4D24A5}" type="presParOf" srcId="{EDC98479-CD5A-432D-89FC-D827F8C527B0}" destId="{DC6A426D-925E-485E-B5C4-F878189E55DF}" srcOrd="3" destOrd="0" presId="urn:microsoft.com/office/officeart/2005/8/layout/hierarchy1"/>
    <dgm:cxn modelId="{72237D31-49E1-4E80-992E-F2DF0CE16165}" type="presParOf" srcId="{DC6A426D-925E-485E-B5C4-F878189E55DF}" destId="{029E9D6C-A43E-4CA2-B865-D528E80CEFC6}" srcOrd="0" destOrd="0" presId="urn:microsoft.com/office/officeart/2005/8/layout/hierarchy1"/>
    <dgm:cxn modelId="{C3823BF3-F281-4D28-9E1F-E353A5E9DDBE}" type="presParOf" srcId="{029E9D6C-A43E-4CA2-B865-D528E80CEFC6}" destId="{43994BA8-D97C-4A90-844D-B7E45004FCAA}" srcOrd="0" destOrd="0" presId="urn:microsoft.com/office/officeart/2005/8/layout/hierarchy1"/>
    <dgm:cxn modelId="{FEE04B90-028B-451F-94F5-DB28639D3982}" type="presParOf" srcId="{029E9D6C-A43E-4CA2-B865-D528E80CEFC6}" destId="{B2315858-D4D6-4A16-8620-78EC9F35004C}" srcOrd="1" destOrd="0" presId="urn:microsoft.com/office/officeart/2005/8/layout/hierarchy1"/>
    <dgm:cxn modelId="{B58E23F3-0C6C-4BD8-AD17-C83904025B0D}" type="presParOf" srcId="{DC6A426D-925E-485E-B5C4-F878189E55DF}" destId="{4BFCD662-86F2-4B9A-8640-1BB5AAEFE168}" srcOrd="1" destOrd="0" presId="urn:microsoft.com/office/officeart/2005/8/layout/hierarchy1"/>
    <dgm:cxn modelId="{3BF5521F-FF21-4D00-AE7C-F633E0A08C52}" type="presParOf" srcId="{EDC98479-CD5A-432D-89FC-D827F8C527B0}" destId="{47665495-AFAD-463F-9717-3E423580C1C7}" srcOrd="4" destOrd="0" presId="urn:microsoft.com/office/officeart/2005/8/layout/hierarchy1"/>
    <dgm:cxn modelId="{80FB43D4-7F3E-4EA0-8B73-6233C118DEF6}" type="presParOf" srcId="{EDC98479-CD5A-432D-89FC-D827F8C527B0}" destId="{48885EF5-4D86-4DB6-94F7-7AF13B6F3605}" srcOrd="5" destOrd="0" presId="urn:microsoft.com/office/officeart/2005/8/layout/hierarchy1"/>
    <dgm:cxn modelId="{BEFD6345-4E2A-47FD-B3D2-6C94B570F0FB}" type="presParOf" srcId="{48885EF5-4D86-4DB6-94F7-7AF13B6F3605}" destId="{D702B47C-E5B3-4285-9BD2-33F851BC0FD4}" srcOrd="0" destOrd="0" presId="urn:microsoft.com/office/officeart/2005/8/layout/hierarchy1"/>
    <dgm:cxn modelId="{C3702B5A-A38C-4649-8FE5-18107C464EAD}" type="presParOf" srcId="{D702B47C-E5B3-4285-9BD2-33F851BC0FD4}" destId="{58E5AA71-0616-47A8-BB28-614D75956F0C}" srcOrd="0" destOrd="0" presId="urn:microsoft.com/office/officeart/2005/8/layout/hierarchy1"/>
    <dgm:cxn modelId="{FE74ABCD-AD87-4ED7-8FF9-161658C399C6}" type="presParOf" srcId="{D702B47C-E5B3-4285-9BD2-33F851BC0FD4}" destId="{2FDB15A5-229D-4FE3-BAF8-ADAF9272490D}" srcOrd="1" destOrd="0" presId="urn:microsoft.com/office/officeart/2005/8/layout/hierarchy1"/>
    <dgm:cxn modelId="{C798CCAA-DD65-439F-B9EF-CF98D6D459D8}" type="presParOf" srcId="{48885EF5-4D86-4DB6-94F7-7AF13B6F3605}" destId="{4C0B68D9-FAEB-471A-8893-28B307BB5C18}" srcOrd="1" destOrd="0" presId="urn:microsoft.com/office/officeart/2005/8/layout/hierarchy1"/>
  </dgm:cxnLst>
  <dgm:bg>
    <a:blipFill dpi="0" rotWithShape="1">
      <a:blip xmlns:r="http://schemas.openxmlformats.org/officeDocument/2006/relationships" r:embed="rId1"/>
      <a:srcRect/>
      <a:stretch>
        <a:fillRect t="28000"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85D63D-84AE-40C2-AD66-6F29EA2F4C8F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AF7969-D804-417A-810E-9189EA1C9A1C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ru-RU" sz="2400" b="1" dirty="0" smtClean="0"/>
            <a:t>Дорожное хозяйство</a:t>
          </a:r>
          <a:r>
            <a:rPr lang="ru-RU" sz="2400" dirty="0" smtClean="0"/>
            <a:t>  </a:t>
          </a:r>
          <a:endParaRPr lang="ru-RU" sz="2400" dirty="0"/>
        </a:p>
      </dgm:t>
    </dgm:pt>
    <dgm:pt modelId="{345944BB-F1B9-41A3-85FA-5AD1D0BF9D73}" type="parTrans" cxnId="{058DD8AF-0CDD-4B25-988C-BFC3C1E0B36A}">
      <dgm:prSet/>
      <dgm:spPr/>
      <dgm:t>
        <a:bodyPr/>
        <a:lstStyle/>
        <a:p>
          <a:endParaRPr lang="ru-RU"/>
        </a:p>
      </dgm:t>
    </dgm:pt>
    <dgm:pt modelId="{88D28A52-F7E1-430B-9E43-874874A4353D}" type="sibTrans" cxnId="{058DD8AF-0CDD-4B25-988C-BFC3C1E0B36A}">
      <dgm:prSet/>
      <dgm:spPr/>
      <dgm:t>
        <a:bodyPr/>
        <a:lstStyle/>
        <a:p>
          <a:endParaRPr lang="ru-RU"/>
        </a:p>
      </dgm:t>
    </dgm:pt>
    <dgm:pt modelId="{83C28CFC-FEC6-4EEE-AD0A-8317FB5EF615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разработка проектной документации на строительство автомобильных дорог – 12,6 </a:t>
          </a:r>
          <a:r>
            <a:rPr lang="ru-RU" sz="1600" b="1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млн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 рублей</a:t>
          </a:r>
        </a:p>
      </dgm:t>
    </dgm:pt>
    <dgm:pt modelId="{E6FA8439-42CC-4C9B-AF4A-C588FEEC63B6}" type="parTrans" cxnId="{8E3904F1-AB83-4C63-8483-A0075275C960}">
      <dgm:prSet/>
      <dgm:spPr/>
      <dgm:t>
        <a:bodyPr/>
        <a:lstStyle/>
        <a:p>
          <a:endParaRPr lang="ru-RU"/>
        </a:p>
      </dgm:t>
    </dgm:pt>
    <dgm:pt modelId="{E7A7C69B-B435-44D3-A6E6-AC0DBEC6DF60}" type="sibTrans" cxnId="{8E3904F1-AB83-4C63-8483-A0075275C960}">
      <dgm:prSet/>
      <dgm:spPr/>
      <dgm:t>
        <a:bodyPr/>
        <a:lstStyle/>
        <a:p>
          <a:endParaRPr lang="ru-RU"/>
        </a:p>
      </dgm:t>
    </dgm:pt>
    <dgm:pt modelId="{37983FC7-FB86-4C4A-B3EF-642A1CF648F8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продолжение строительства мостового перехода через балку </a:t>
          </a:r>
          <a:r>
            <a:rPr lang="ru-RU" sz="1600" b="1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Сухо-Соленовская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 – 10,0 </a:t>
          </a:r>
          <a:r>
            <a:rPr lang="ru-RU" sz="1600" b="1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млн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 рублей</a:t>
          </a:r>
          <a:endParaRPr lang="ru-RU" sz="1600" b="1" dirty="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86697CAE-A5BE-45D8-93F9-38232D59474E}" type="parTrans" cxnId="{B1907B8A-EBF6-45E8-8406-DA2054EE15C1}">
      <dgm:prSet/>
      <dgm:spPr/>
      <dgm:t>
        <a:bodyPr/>
        <a:lstStyle/>
        <a:p>
          <a:endParaRPr lang="ru-RU"/>
        </a:p>
      </dgm:t>
    </dgm:pt>
    <dgm:pt modelId="{670F8EF7-A180-4926-93A1-B08534BA1242}" type="sibTrans" cxnId="{B1907B8A-EBF6-45E8-8406-DA2054EE15C1}">
      <dgm:prSet/>
      <dgm:spPr/>
      <dgm:t>
        <a:bodyPr/>
        <a:lstStyle/>
        <a:p>
          <a:endParaRPr lang="ru-RU"/>
        </a:p>
      </dgm:t>
    </dgm:pt>
    <dgm:pt modelId="{4CC004D4-8BCC-4024-8EA8-8CA410F65F39}">
      <dgm:prSet phldrT="[Текст]" custT="1"/>
      <dgm:spPr>
        <a:solidFill>
          <a:srgbClr val="A08574"/>
        </a:solidFill>
      </dgm:spPr>
      <dgm:t>
        <a:bodyPr/>
        <a:lstStyle/>
        <a:p>
          <a:pPr algn="ctr"/>
          <a:r>
            <a:rPr lang="ru-RU" sz="2000" b="1" dirty="0" smtClean="0"/>
            <a:t>Изготовление </a:t>
          </a:r>
          <a:r>
            <a:rPr lang="ru-RU" sz="1800" b="1" dirty="0" smtClean="0"/>
            <a:t>проектной документации на капитальный ремонт МБОУ «Лицей №16» – </a:t>
          </a:r>
          <a:r>
            <a:rPr lang="ru-RU" sz="2000" b="1" dirty="0" smtClean="0"/>
            <a:t>13,8 </a:t>
          </a:r>
          <a:r>
            <a:rPr lang="ru-RU" sz="2000" b="1" dirty="0" err="1" smtClean="0"/>
            <a:t>млн</a:t>
          </a:r>
          <a:r>
            <a:rPr lang="ru-RU" sz="2000" b="1" dirty="0" smtClean="0"/>
            <a:t>  рублей</a:t>
          </a:r>
        </a:p>
      </dgm:t>
    </dgm:pt>
    <dgm:pt modelId="{1822F352-8B3E-4EBD-8224-BDB8E99D493C}" type="parTrans" cxnId="{23EE5A63-BF26-47AF-A2D7-FAA728AE3A12}">
      <dgm:prSet/>
      <dgm:spPr/>
      <dgm:t>
        <a:bodyPr/>
        <a:lstStyle/>
        <a:p>
          <a:endParaRPr lang="ru-RU"/>
        </a:p>
      </dgm:t>
    </dgm:pt>
    <dgm:pt modelId="{CF9D601A-0DB5-448D-BD16-6FCCBC4667AA}" type="sibTrans" cxnId="{23EE5A63-BF26-47AF-A2D7-FAA728AE3A12}">
      <dgm:prSet/>
      <dgm:spPr/>
      <dgm:t>
        <a:bodyPr/>
        <a:lstStyle/>
        <a:p>
          <a:endParaRPr lang="ru-RU"/>
        </a:p>
      </dgm:t>
    </dgm:pt>
    <dgm:pt modelId="{08F6EF2F-0528-4912-B0F2-B55DECB82C93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Мероприятия </a:t>
          </a:r>
          <a:r>
            <a:rPr lang="ru-RU" sz="1600" dirty="0" smtClean="0"/>
            <a:t>по приведению объектов города Волгодонска в состояние, </a:t>
          </a:r>
          <a:r>
            <a:rPr lang="ru-RU" sz="1600" b="1" dirty="0" smtClean="0"/>
            <a:t>обеспечивающее безопасное проживание</a:t>
          </a:r>
          <a:r>
            <a:rPr lang="ru-RU" sz="1600" dirty="0" smtClean="0"/>
            <a:t> его жителей - </a:t>
          </a:r>
          <a:r>
            <a:rPr lang="ru-RU" sz="1600" b="1" dirty="0" smtClean="0"/>
            <a:t>88,2 </a:t>
          </a:r>
          <a:r>
            <a:rPr lang="ru-RU" sz="1600" b="1" dirty="0" err="1" smtClean="0"/>
            <a:t>млн</a:t>
          </a:r>
          <a:r>
            <a:rPr lang="ru-RU" sz="1600" b="1" dirty="0" smtClean="0"/>
            <a:t> рублей</a:t>
          </a:r>
          <a:endParaRPr lang="ru-RU" sz="1600" dirty="0"/>
        </a:p>
      </dgm:t>
    </dgm:pt>
    <dgm:pt modelId="{769EA772-CA52-4A91-8B65-3DEAC3D5C336}" type="parTrans" cxnId="{05509F8B-9109-44C7-B1E6-D4F37B5A6A6D}">
      <dgm:prSet/>
      <dgm:spPr/>
      <dgm:t>
        <a:bodyPr/>
        <a:lstStyle/>
        <a:p>
          <a:endParaRPr lang="ru-RU"/>
        </a:p>
      </dgm:t>
    </dgm:pt>
    <dgm:pt modelId="{BDFA8E02-9C30-45A6-967D-F2DDD3A02D06}" type="sibTrans" cxnId="{05509F8B-9109-44C7-B1E6-D4F37B5A6A6D}">
      <dgm:prSet/>
      <dgm:spPr/>
      <dgm:t>
        <a:bodyPr/>
        <a:lstStyle/>
        <a:p>
          <a:endParaRPr lang="ru-RU"/>
        </a:p>
      </dgm:t>
    </dgm:pt>
    <dgm:pt modelId="{64F89AF0-6100-4397-B548-F9AAF8CA43F6}" type="pres">
      <dgm:prSet presAssocID="{1085D63D-84AE-40C2-AD66-6F29EA2F4C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747C06-E305-4789-BF53-36E531C7C402}" type="pres">
      <dgm:prSet presAssocID="{FBAF7969-D804-417A-810E-9189EA1C9A1C}" presName="root" presStyleCnt="0"/>
      <dgm:spPr/>
    </dgm:pt>
    <dgm:pt modelId="{F7960E86-DEF8-4FA1-BD30-033B98F888C6}" type="pres">
      <dgm:prSet presAssocID="{FBAF7969-D804-417A-810E-9189EA1C9A1C}" presName="rootComposite" presStyleCnt="0"/>
      <dgm:spPr/>
    </dgm:pt>
    <dgm:pt modelId="{C606B3AE-949A-4E09-A7EA-C3C8CBF43C87}" type="pres">
      <dgm:prSet presAssocID="{FBAF7969-D804-417A-810E-9189EA1C9A1C}" presName="rootText" presStyleLbl="node1" presStyleIdx="0" presStyleCnt="3" custScaleX="340335" custScaleY="435321" custLinFactY="-100000" custLinFactNeighborX="8603" custLinFactNeighborY="-186948"/>
      <dgm:spPr/>
      <dgm:t>
        <a:bodyPr/>
        <a:lstStyle/>
        <a:p>
          <a:endParaRPr lang="ru-RU"/>
        </a:p>
      </dgm:t>
    </dgm:pt>
    <dgm:pt modelId="{E7E46792-0FD0-45BA-8693-F8E8A847E559}" type="pres">
      <dgm:prSet presAssocID="{FBAF7969-D804-417A-810E-9189EA1C9A1C}" presName="rootConnector" presStyleLbl="node1" presStyleIdx="0" presStyleCnt="3"/>
      <dgm:spPr/>
      <dgm:t>
        <a:bodyPr/>
        <a:lstStyle/>
        <a:p>
          <a:endParaRPr lang="ru-RU"/>
        </a:p>
      </dgm:t>
    </dgm:pt>
    <dgm:pt modelId="{C620222E-7E29-4F47-91EC-88F837155142}" type="pres">
      <dgm:prSet presAssocID="{FBAF7969-D804-417A-810E-9189EA1C9A1C}" presName="childShape" presStyleCnt="0"/>
      <dgm:spPr/>
    </dgm:pt>
    <dgm:pt modelId="{26051CA2-A8EE-4BF5-94AE-A193F10ED2C9}" type="pres">
      <dgm:prSet presAssocID="{E6FA8439-42CC-4C9B-AF4A-C588FEEC63B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4F1023B-DC00-4562-B10B-076623FB1FE3}" type="pres">
      <dgm:prSet presAssocID="{83C28CFC-FEC6-4EEE-AD0A-8317FB5EF615}" presName="childText" presStyleLbl="bgAcc1" presStyleIdx="0" presStyleCnt="2" custScaleX="443903" custScaleY="344467" custLinFactY="-62554" custLinFactNeighborX="-109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ADB98-1920-4E5B-AAD9-8907BB8359C0}" type="pres">
      <dgm:prSet presAssocID="{86697CAE-A5BE-45D8-93F9-38232D59474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C81B7BA1-C2D2-4C3F-A060-0E7CCC8DF0F7}" type="pres">
      <dgm:prSet presAssocID="{37983FC7-FB86-4C4A-B3EF-642A1CF648F8}" presName="childText" presStyleLbl="bgAcc1" presStyleIdx="1" presStyleCnt="2" custScaleX="981822" custScaleY="182288" custLinFactY="100000" custLinFactNeighborX="13855" custLinFactNeighborY="181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EF113-FC43-4D00-869D-82A6667C0EA0}" type="pres">
      <dgm:prSet presAssocID="{4CC004D4-8BCC-4024-8EA8-8CA410F65F39}" presName="root" presStyleCnt="0"/>
      <dgm:spPr/>
    </dgm:pt>
    <dgm:pt modelId="{ED7F6B6B-438B-4243-B3D1-EFCBCCA9738E}" type="pres">
      <dgm:prSet presAssocID="{4CC004D4-8BCC-4024-8EA8-8CA410F65F39}" presName="rootComposite" presStyleCnt="0"/>
      <dgm:spPr/>
    </dgm:pt>
    <dgm:pt modelId="{EFBD6948-6813-458E-B4C1-85C62D467E3C}" type="pres">
      <dgm:prSet presAssocID="{4CC004D4-8BCC-4024-8EA8-8CA410F65F39}" presName="rootText" presStyleLbl="node1" presStyleIdx="1" presStyleCnt="3" custScaleX="395360" custScaleY="412588" custLinFactY="-100000" custLinFactNeighborX="10104" custLinFactNeighborY="-186948"/>
      <dgm:spPr/>
      <dgm:t>
        <a:bodyPr/>
        <a:lstStyle/>
        <a:p>
          <a:endParaRPr lang="ru-RU"/>
        </a:p>
      </dgm:t>
    </dgm:pt>
    <dgm:pt modelId="{F09A0391-4182-4F62-867B-C117AECDBC8F}" type="pres">
      <dgm:prSet presAssocID="{4CC004D4-8BCC-4024-8EA8-8CA410F65F39}" presName="rootConnector" presStyleLbl="node1" presStyleIdx="1" presStyleCnt="3"/>
      <dgm:spPr/>
      <dgm:t>
        <a:bodyPr/>
        <a:lstStyle/>
        <a:p>
          <a:endParaRPr lang="ru-RU"/>
        </a:p>
      </dgm:t>
    </dgm:pt>
    <dgm:pt modelId="{270C699F-D327-4F6C-95D4-A3303E2CF6FD}" type="pres">
      <dgm:prSet presAssocID="{4CC004D4-8BCC-4024-8EA8-8CA410F65F39}" presName="childShape" presStyleCnt="0"/>
      <dgm:spPr/>
    </dgm:pt>
    <dgm:pt modelId="{A5B3C248-CBD9-4879-9C0E-1E6A58AEBA97}" type="pres">
      <dgm:prSet presAssocID="{08F6EF2F-0528-4912-B0F2-B55DECB82C93}" presName="root" presStyleCnt="0"/>
      <dgm:spPr/>
    </dgm:pt>
    <dgm:pt modelId="{447ED336-5AC2-4037-A516-35C4AA6DB4DE}" type="pres">
      <dgm:prSet presAssocID="{08F6EF2F-0528-4912-B0F2-B55DECB82C93}" presName="rootComposite" presStyleCnt="0"/>
      <dgm:spPr/>
    </dgm:pt>
    <dgm:pt modelId="{7124514D-5C51-44AB-82D4-E14AA19A1388}" type="pres">
      <dgm:prSet presAssocID="{08F6EF2F-0528-4912-B0F2-B55DECB82C93}" presName="rootText" presStyleLbl="node1" presStyleIdx="2" presStyleCnt="3" custScaleX="384210" custScaleY="424830" custLinFactY="-123632" custLinFactNeighborX="5791" custLinFactNeighborY="-200000"/>
      <dgm:spPr/>
      <dgm:t>
        <a:bodyPr/>
        <a:lstStyle/>
        <a:p>
          <a:endParaRPr lang="ru-RU"/>
        </a:p>
      </dgm:t>
    </dgm:pt>
    <dgm:pt modelId="{31E527D4-60C5-4A4B-852B-60C326E788B0}" type="pres">
      <dgm:prSet presAssocID="{08F6EF2F-0528-4912-B0F2-B55DECB82C93}" presName="rootConnector" presStyleLbl="node1" presStyleIdx="2" presStyleCnt="3"/>
      <dgm:spPr/>
      <dgm:t>
        <a:bodyPr/>
        <a:lstStyle/>
        <a:p>
          <a:endParaRPr lang="ru-RU"/>
        </a:p>
      </dgm:t>
    </dgm:pt>
    <dgm:pt modelId="{B058FFD0-23E5-4F49-988A-6478850AC3B1}" type="pres">
      <dgm:prSet presAssocID="{08F6EF2F-0528-4912-B0F2-B55DECB82C93}" presName="childShape" presStyleCnt="0"/>
      <dgm:spPr/>
    </dgm:pt>
  </dgm:ptLst>
  <dgm:cxnLst>
    <dgm:cxn modelId="{BBC01D96-6844-4011-AB6B-242ECD5C1FEF}" type="presOf" srcId="{86697CAE-A5BE-45D8-93F9-38232D59474E}" destId="{AE0ADB98-1920-4E5B-AAD9-8907BB8359C0}" srcOrd="0" destOrd="0" presId="urn:microsoft.com/office/officeart/2005/8/layout/hierarchy3"/>
    <dgm:cxn modelId="{6ED87830-D2A1-407A-8477-763A6451713C}" type="presOf" srcId="{83C28CFC-FEC6-4EEE-AD0A-8317FB5EF615}" destId="{D4F1023B-DC00-4562-B10B-076623FB1FE3}" srcOrd="0" destOrd="0" presId="urn:microsoft.com/office/officeart/2005/8/layout/hierarchy3"/>
    <dgm:cxn modelId="{05509F8B-9109-44C7-B1E6-D4F37B5A6A6D}" srcId="{1085D63D-84AE-40C2-AD66-6F29EA2F4C8F}" destId="{08F6EF2F-0528-4912-B0F2-B55DECB82C93}" srcOrd="2" destOrd="0" parTransId="{769EA772-CA52-4A91-8B65-3DEAC3D5C336}" sibTransId="{BDFA8E02-9C30-45A6-967D-F2DDD3A02D06}"/>
    <dgm:cxn modelId="{1C3B1536-08EF-42D3-8700-73C1B95A212D}" type="presOf" srcId="{4CC004D4-8BCC-4024-8EA8-8CA410F65F39}" destId="{EFBD6948-6813-458E-B4C1-85C62D467E3C}" srcOrd="0" destOrd="0" presId="urn:microsoft.com/office/officeart/2005/8/layout/hierarchy3"/>
    <dgm:cxn modelId="{8E3904F1-AB83-4C63-8483-A0075275C960}" srcId="{FBAF7969-D804-417A-810E-9189EA1C9A1C}" destId="{83C28CFC-FEC6-4EEE-AD0A-8317FB5EF615}" srcOrd="0" destOrd="0" parTransId="{E6FA8439-42CC-4C9B-AF4A-C588FEEC63B6}" sibTransId="{E7A7C69B-B435-44D3-A6E6-AC0DBEC6DF60}"/>
    <dgm:cxn modelId="{12E3DEBF-5976-4925-98B3-CDCF9C4B90EA}" type="presOf" srcId="{08F6EF2F-0528-4912-B0F2-B55DECB82C93}" destId="{31E527D4-60C5-4A4B-852B-60C326E788B0}" srcOrd="1" destOrd="0" presId="urn:microsoft.com/office/officeart/2005/8/layout/hierarchy3"/>
    <dgm:cxn modelId="{23EE5A63-BF26-47AF-A2D7-FAA728AE3A12}" srcId="{1085D63D-84AE-40C2-AD66-6F29EA2F4C8F}" destId="{4CC004D4-8BCC-4024-8EA8-8CA410F65F39}" srcOrd="1" destOrd="0" parTransId="{1822F352-8B3E-4EBD-8224-BDB8E99D493C}" sibTransId="{CF9D601A-0DB5-448D-BD16-6FCCBC4667AA}"/>
    <dgm:cxn modelId="{30553F07-D878-46BB-83CC-A6921DC3A9EE}" type="presOf" srcId="{08F6EF2F-0528-4912-B0F2-B55DECB82C93}" destId="{7124514D-5C51-44AB-82D4-E14AA19A1388}" srcOrd="0" destOrd="0" presId="urn:microsoft.com/office/officeart/2005/8/layout/hierarchy3"/>
    <dgm:cxn modelId="{1B200BDC-7DD8-46CC-B207-C6BE82C327EB}" type="presOf" srcId="{1085D63D-84AE-40C2-AD66-6F29EA2F4C8F}" destId="{64F89AF0-6100-4397-B548-F9AAF8CA43F6}" srcOrd="0" destOrd="0" presId="urn:microsoft.com/office/officeart/2005/8/layout/hierarchy3"/>
    <dgm:cxn modelId="{B1907B8A-EBF6-45E8-8406-DA2054EE15C1}" srcId="{FBAF7969-D804-417A-810E-9189EA1C9A1C}" destId="{37983FC7-FB86-4C4A-B3EF-642A1CF648F8}" srcOrd="1" destOrd="0" parTransId="{86697CAE-A5BE-45D8-93F9-38232D59474E}" sibTransId="{670F8EF7-A180-4926-93A1-B08534BA1242}"/>
    <dgm:cxn modelId="{1E50A7D2-07EE-4CAC-8D15-936B795428E7}" type="presOf" srcId="{E6FA8439-42CC-4C9B-AF4A-C588FEEC63B6}" destId="{26051CA2-A8EE-4BF5-94AE-A193F10ED2C9}" srcOrd="0" destOrd="0" presId="urn:microsoft.com/office/officeart/2005/8/layout/hierarchy3"/>
    <dgm:cxn modelId="{058DD8AF-0CDD-4B25-988C-BFC3C1E0B36A}" srcId="{1085D63D-84AE-40C2-AD66-6F29EA2F4C8F}" destId="{FBAF7969-D804-417A-810E-9189EA1C9A1C}" srcOrd="0" destOrd="0" parTransId="{345944BB-F1B9-41A3-85FA-5AD1D0BF9D73}" sibTransId="{88D28A52-F7E1-430B-9E43-874874A4353D}"/>
    <dgm:cxn modelId="{AD0268FB-F404-446C-BBB1-3E1FB95926F6}" type="presOf" srcId="{FBAF7969-D804-417A-810E-9189EA1C9A1C}" destId="{C606B3AE-949A-4E09-A7EA-C3C8CBF43C87}" srcOrd="0" destOrd="0" presId="urn:microsoft.com/office/officeart/2005/8/layout/hierarchy3"/>
    <dgm:cxn modelId="{EF80CFA1-0CED-4851-815F-3C2F64B8DE81}" type="presOf" srcId="{4CC004D4-8BCC-4024-8EA8-8CA410F65F39}" destId="{F09A0391-4182-4F62-867B-C117AECDBC8F}" srcOrd="1" destOrd="0" presId="urn:microsoft.com/office/officeart/2005/8/layout/hierarchy3"/>
    <dgm:cxn modelId="{6C52FC86-309F-4463-976D-E11B3CD2BBF7}" type="presOf" srcId="{37983FC7-FB86-4C4A-B3EF-642A1CF648F8}" destId="{C81B7BA1-C2D2-4C3F-A060-0E7CCC8DF0F7}" srcOrd="0" destOrd="0" presId="urn:microsoft.com/office/officeart/2005/8/layout/hierarchy3"/>
    <dgm:cxn modelId="{9C0623A1-41EC-4B4C-A6BA-3106CC3CDC89}" type="presOf" srcId="{FBAF7969-D804-417A-810E-9189EA1C9A1C}" destId="{E7E46792-0FD0-45BA-8693-F8E8A847E559}" srcOrd="1" destOrd="0" presId="urn:microsoft.com/office/officeart/2005/8/layout/hierarchy3"/>
    <dgm:cxn modelId="{438E8110-C9A0-474D-90C5-184DF2361D07}" type="presParOf" srcId="{64F89AF0-6100-4397-B548-F9AAF8CA43F6}" destId="{D1747C06-E305-4789-BF53-36E531C7C402}" srcOrd="0" destOrd="0" presId="urn:microsoft.com/office/officeart/2005/8/layout/hierarchy3"/>
    <dgm:cxn modelId="{243B5599-66D0-47D5-A573-386C24AFE62D}" type="presParOf" srcId="{D1747C06-E305-4789-BF53-36E531C7C402}" destId="{F7960E86-DEF8-4FA1-BD30-033B98F888C6}" srcOrd="0" destOrd="0" presId="urn:microsoft.com/office/officeart/2005/8/layout/hierarchy3"/>
    <dgm:cxn modelId="{13B1740C-2415-4A1A-9ED8-B1BAA4AE9A7F}" type="presParOf" srcId="{F7960E86-DEF8-4FA1-BD30-033B98F888C6}" destId="{C606B3AE-949A-4E09-A7EA-C3C8CBF43C87}" srcOrd="0" destOrd="0" presId="urn:microsoft.com/office/officeart/2005/8/layout/hierarchy3"/>
    <dgm:cxn modelId="{A4A5742E-B77C-49B0-8F2F-3A316BBEE9EA}" type="presParOf" srcId="{F7960E86-DEF8-4FA1-BD30-033B98F888C6}" destId="{E7E46792-0FD0-45BA-8693-F8E8A847E559}" srcOrd="1" destOrd="0" presId="urn:microsoft.com/office/officeart/2005/8/layout/hierarchy3"/>
    <dgm:cxn modelId="{1885BA8E-5FE9-4E52-A01C-5C0D15E521CB}" type="presParOf" srcId="{D1747C06-E305-4789-BF53-36E531C7C402}" destId="{C620222E-7E29-4F47-91EC-88F837155142}" srcOrd="1" destOrd="0" presId="urn:microsoft.com/office/officeart/2005/8/layout/hierarchy3"/>
    <dgm:cxn modelId="{9FAE519D-0B7C-49C8-9D4D-E33F37988156}" type="presParOf" srcId="{C620222E-7E29-4F47-91EC-88F837155142}" destId="{26051CA2-A8EE-4BF5-94AE-A193F10ED2C9}" srcOrd="0" destOrd="0" presId="urn:microsoft.com/office/officeart/2005/8/layout/hierarchy3"/>
    <dgm:cxn modelId="{2C681607-4A78-4EC9-9316-D6B5CE28E863}" type="presParOf" srcId="{C620222E-7E29-4F47-91EC-88F837155142}" destId="{D4F1023B-DC00-4562-B10B-076623FB1FE3}" srcOrd="1" destOrd="0" presId="urn:microsoft.com/office/officeart/2005/8/layout/hierarchy3"/>
    <dgm:cxn modelId="{0D70557D-779F-4902-9BE2-B36EE79C2E70}" type="presParOf" srcId="{C620222E-7E29-4F47-91EC-88F837155142}" destId="{AE0ADB98-1920-4E5B-AAD9-8907BB8359C0}" srcOrd="2" destOrd="0" presId="urn:microsoft.com/office/officeart/2005/8/layout/hierarchy3"/>
    <dgm:cxn modelId="{137C09A2-1DB9-4D8A-A38D-665297F3B48D}" type="presParOf" srcId="{C620222E-7E29-4F47-91EC-88F837155142}" destId="{C81B7BA1-C2D2-4C3F-A060-0E7CCC8DF0F7}" srcOrd="3" destOrd="0" presId="urn:microsoft.com/office/officeart/2005/8/layout/hierarchy3"/>
    <dgm:cxn modelId="{5EA9E665-E5D6-47EA-8369-F7A30070F27E}" type="presParOf" srcId="{64F89AF0-6100-4397-B548-F9AAF8CA43F6}" destId="{0BCEF113-FC43-4D00-869D-82A6667C0EA0}" srcOrd="1" destOrd="0" presId="urn:microsoft.com/office/officeart/2005/8/layout/hierarchy3"/>
    <dgm:cxn modelId="{5B6314BD-4F76-4564-9D2E-B92187E3FE5A}" type="presParOf" srcId="{0BCEF113-FC43-4D00-869D-82A6667C0EA0}" destId="{ED7F6B6B-438B-4243-B3D1-EFCBCCA9738E}" srcOrd="0" destOrd="0" presId="urn:microsoft.com/office/officeart/2005/8/layout/hierarchy3"/>
    <dgm:cxn modelId="{79DA5A0D-CAF3-4AF1-B403-DB0E1F3E0F39}" type="presParOf" srcId="{ED7F6B6B-438B-4243-B3D1-EFCBCCA9738E}" destId="{EFBD6948-6813-458E-B4C1-85C62D467E3C}" srcOrd="0" destOrd="0" presId="urn:microsoft.com/office/officeart/2005/8/layout/hierarchy3"/>
    <dgm:cxn modelId="{C18740B4-47CE-4CC4-9E44-344997D7792A}" type="presParOf" srcId="{ED7F6B6B-438B-4243-B3D1-EFCBCCA9738E}" destId="{F09A0391-4182-4F62-867B-C117AECDBC8F}" srcOrd="1" destOrd="0" presId="urn:microsoft.com/office/officeart/2005/8/layout/hierarchy3"/>
    <dgm:cxn modelId="{542DFBA8-AFF1-419E-BB8A-4F1ADEF3E4D6}" type="presParOf" srcId="{0BCEF113-FC43-4D00-869D-82A6667C0EA0}" destId="{270C699F-D327-4F6C-95D4-A3303E2CF6FD}" srcOrd="1" destOrd="0" presId="urn:microsoft.com/office/officeart/2005/8/layout/hierarchy3"/>
    <dgm:cxn modelId="{DF8605BF-FDFC-41FE-BCCD-6112336EF9D6}" type="presParOf" srcId="{64F89AF0-6100-4397-B548-F9AAF8CA43F6}" destId="{A5B3C248-CBD9-4879-9C0E-1E6A58AEBA97}" srcOrd="2" destOrd="0" presId="urn:microsoft.com/office/officeart/2005/8/layout/hierarchy3"/>
    <dgm:cxn modelId="{6EBA44C7-AD69-4CFB-B171-30EEAFCC567F}" type="presParOf" srcId="{A5B3C248-CBD9-4879-9C0E-1E6A58AEBA97}" destId="{447ED336-5AC2-4037-A516-35C4AA6DB4DE}" srcOrd="0" destOrd="0" presId="urn:microsoft.com/office/officeart/2005/8/layout/hierarchy3"/>
    <dgm:cxn modelId="{1CC44136-1E6D-4624-8574-E8F7C9E9269B}" type="presParOf" srcId="{447ED336-5AC2-4037-A516-35C4AA6DB4DE}" destId="{7124514D-5C51-44AB-82D4-E14AA19A1388}" srcOrd="0" destOrd="0" presId="urn:microsoft.com/office/officeart/2005/8/layout/hierarchy3"/>
    <dgm:cxn modelId="{7B9ADC14-C4D6-46A3-ADFC-C9971E4D9F8B}" type="presParOf" srcId="{447ED336-5AC2-4037-A516-35C4AA6DB4DE}" destId="{31E527D4-60C5-4A4B-852B-60C326E788B0}" srcOrd="1" destOrd="0" presId="urn:microsoft.com/office/officeart/2005/8/layout/hierarchy3"/>
    <dgm:cxn modelId="{5EF1EF4E-F2AD-4A64-AAC9-41697AFE16F3}" type="presParOf" srcId="{A5B3C248-CBD9-4879-9C0E-1E6A58AEBA97}" destId="{B058FFD0-23E5-4F49-988A-6478850AC3B1}" srcOrd="1" destOrd="0" presId="urn:microsoft.com/office/officeart/2005/8/layout/hierarchy3"/>
  </dgm:cxnLst>
  <dgm:bg>
    <a:blipFill dpi="0" rotWithShape="1">
      <a:blip xmlns:r="http://schemas.openxmlformats.org/officeDocument/2006/relationships" r:embed="rId1">
        <a:alphaModFix amt="76000"/>
      </a:blip>
      <a:srcRect/>
      <a:stretch>
        <a:fillRect l="12000" t="28000" b="10000"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85D63D-84AE-40C2-AD66-6F29EA2F4C8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AF7969-D804-417A-810E-9189EA1C9A1C}">
      <dgm:prSet phldrT="[Текст]" custT="1"/>
      <dgm:spPr/>
      <dgm:t>
        <a:bodyPr/>
        <a:lstStyle/>
        <a:p>
          <a:r>
            <a:rPr lang="ru-RU" sz="2000" b="1" dirty="0" smtClean="0"/>
            <a:t>Капитальный ремонт муниципальных учреждений </a:t>
          </a:r>
        </a:p>
        <a:p>
          <a:r>
            <a:rPr lang="ru-RU" sz="2000" b="1" dirty="0" smtClean="0"/>
            <a:t>–6,6 </a:t>
          </a:r>
          <a:r>
            <a:rPr lang="ru-RU" sz="2000" b="1" dirty="0" err="1" smtClean="0"/>
            <a:t>млн</a:t>
          </a:r>
          <a:r>
            <a:rPr lang="ru-RU" sz="2000" b="1" dirty="0" smtClean="0"/>
            <a:t> рублей,</a:t>
          </a:r>
          <a:endParaRPr lang="ru-RU" sz="2000" b="1" dirty="0"/>
        </a:p>
      </dgm:t>
    </dgm:pt>
    <dgm:pt modelId="{345944BB-F1B9-41A3-85FA-5AD1D0BF9D73}" type="parTrans" cxnId="{058DD8AF-0CDD-4B25-988C-BFC3C1E0B36A}">
      <dgm:prSet/>
      <dgm:spPr/>
      <dgm:t>
        <a:bodyPr/>
        <a:lstStyle/>
        <a:p>
          <a:endParaRPr lang="ru-RU"/>
        </a:p>
      </dgm:t>
    </dgm:pt>
    <dgm:pt modelId="{88D28A52-F7E1-430B-9E43-874874A4353D}" type="sibTrans" cxnId="{058DD8AF-0CDD-4B25-988C-BFC3C1E0B36A}">
      <dgm:prSet/>
      <dgm:spPr/>
      <dgm:t>
        <a:bodyPr/>
        <a:lstStyle/>
        <a:p>
          <a:endParaRPr lang="ru-RU"/>
        </a:p>
      </dgm:t>
    </dgm:pt>
    <dgm:pt modelId="{37983FC7-FB86-4C4A-B3EF-642A1CF648F8}">
      <dgm:prSet phldrT="[Текст]"/>
      <dgm:spPr/>
      <dgm:t>
        <a:bodyPr/>
        <a:lstStyle/>
        <a:p>
          <a:r>
            <a:rPr lang="ru-RU" dirty="0" err="1" smtClean="0"/>
            <a:t>софинансирование</a:t>
          </a:r>
          <a:r>
            <a:rPr lang="ru-RU" dirty="0" smtClean="0"/>
            <a:t> средств областного бюджета на устройство ограждения территории МБОУ «Лицей №24» – </a:t>
          </a:r>
          <a:r>
            <a:rPr lang="ru-RU" b="1" dirty="0" smtClean="0"/>
            <a:t>2,6</a:t>
          </a:r>
          <a:r>
            <a:rPr lang="ru-RU" dirty="0" smtClean="0"/>
            <a:t> </a:t>
          </a:r>
          <a:r>
            <a:rPr lang="ru-RU" dirty="0" err="1" smtClean="0"/>
            <a:t>млн</a:t>
          </a:r>
          <a:r>
            <a:rPr lang="ru-RU" dirty="0" smtClean="0"/>
            <a:t> рублей</a:t>
          </a:r>
          <a:endParaRPr lang="ru-RU" dirty="0"/>
        </a:p>
      </dgm:t>
    </dgm:pt>
    <dgm:pt modelId="{86697CAE-A5BE-45D8-93F9-38232D59474E}" type="parTrans" cxnId="{B1907B8A-EBF6-45E8-8406-DA2054EE15C1}">
      <dgm:prSet/>
      <dgm:spPr/>
      <dgm:t>
        <a:bodyPr/>
        <a:lstStyle/>
        <a:p>
          <a:endParaRPr lang="ru-RU"/>
        </a:p>
      </dgm:t>
    </dgm:pt>
    <dgm:pt modelId="{670F8EF7-A180-4926-93A1-B08534BA1242}" type="sibTrans" cxnId="{B1907B8A-EBF6-45E8-8406-DA2054EE15C1}">
      <dgm:prSet/>
      <dgm:spPr/>
      <dgm:t>
        <a:bodyPr/>
        <a:lstStyle/>
        <a:p>
          <a:endParaRPr lang="ru-RU"/>
        </a:p>
      </dgm:t>
    </dgm:pt>
    <dgm:pt modelId="{08F6EF2F-0528-4912-B0F2-B55DECB82C93}">
      <dgm:prSet phldrT="[Текст]" custT="1"/>
      <dgm:spPr/>
      <dgm:t>
        <a:bodyPr/>
        <a:lstStyle/>
        <a:p>
          <a:r>
            <a:rPr lang="ru-RU" sz="2000" b="1" dirty="0" smtClean="0"/>
            <a:t>Предоставление жилых помещений детям–сиротам </a:t>
          </a:r>
        </a:p>
        <a:p>
          <a:r>
            <a:rPr lang="ru-RU" sz="2000" b="1" dirty="0" smtClean="0"/>
            <a:t>- 19,4 </a:t>
          </a:r>
          <a:r>
            <a:rPr lang="ru-RU" sz="2000" b="1" dirty="0" err="1" smtClean="0"/>
            <a:t>млн</a:t>
          </a:r>
          <a:r>
            <a:rPr lang="ru-RU" sz="2000" b="1" dirty="0" smtClean="0"/>
            <a:t> рублей</a:t>
          </a:r>
        </a:p>
      </dgm:t>
    </dgm:pt>
    <dgm:pt modelId="{769EA772-CA52-4A91-8B65-3DEAC3D5C336}" type="parTrans" cxnId="{05509F8B-9109-44C7-B1E6-D4F37B5A6A6D}">
      <dgm:prSet/>
      <dgm:spPr/>
      <dgm:t>
        <a:bodyPr/>
        <a:lstStyle/>
        <a:p>
          <a:endParaRPr lang="ru-RU"/>
        </a:p>
      </dgm:t>
    </dgm:pt>
    <dgm:pt modelId="{BDFA8E02-9C30-45A6-967D-F2DDD3A02D06}" type="sibTrans" cxnId="{05509F8B-9109-44C7-B1E6-D4F37B5A6A6D}">
      <dgm:prSet/>
      <dgm:spPr/>
      <dgm:t>
        <a:bodyPr/>
        <a:lstStyle/>
        <a:p>
          <a:endParaRPr lang="ru-RU"/>
        </a:p>
      </dgm:t>
    </dgm:pt>
    <dgm:pt modelId="{7503AA5A-E2CA-4471-910B-639C83E9EB6F}">
      <dgm:prSet phldrT="[Текст]"/>
      <dgm:spPr/>
      <dgm:t>
        <a:bodyPr/>
        <a:lstStyle/>
        <a:p>
          <a:r>
            <a:rPr lang="ru-RU" dirty="0" err="1" smtClean="0"/>
            <a:t>софинансирование</a:t>
          </a:r>
          <a:r>
            <a:rPr lang="ru-RU" dirty="0" smtClean="0"/>
            <a:t> средств областного бюджета на устройство турникетов в общеобразовательных учреждениях –                       </a:t>
          </a:r>
          <a:r>
            <a:rPr lang="ru-RU" b="1" dirty="0" smtClean="0"/>
            <a:t>2,0</a:t>
          </a:r>
          <a:r>
            <a:rPr lang="ru-RU" dirty="0" smtClean="0"/>
            <a:t>  </a:t>
          </a:r>
          <a:r>
            <a:rPr lang="ru-RU" dirty="0" err="1" smtClean="0"/>
            <a:t>млн</a:t>
          </a:r>
          <a:r>
            <a:rPr lang="ru-RU" dirty="0" smtClean="0"/>
            <a:t> рублей</a:t>
          </a:r>
          <a:endParaRPr lang="ru-RU" dirty="0"/>
        </a:p>
      </dgm:t>
    </dgm:pt>
    <dgm:pt modelId="{69C4AA6C-B262-4027-9CA4-8933679F9170}" type="parTrans" cxnId="{08EC1F5A-3A22-4E53-808D-CF3B3CF8109E}">
      <dgm:prSet/>
      <dgm:spPr/>
      <dgm:t>
        <a:bodyPr/>
        <a:lstStyle/>
        <a:p>
          <a:endParaRPr lang="ru-RU"/>
        </a:p>
      </dgm:t>
    </dgm:pt>
    <dgm:pt modelId="{B23E20FC-63A9-4043-953F-3E634848C965}" type="sibTrans" cxnId="{08EC1F5A-3A22-4E53-808D-CF3B3CF8109E}">
      <dgm:prSet/>
      <dgm:spPr/>
      <dgm:t>
        <a:bodyPr/>
        <a:lstStyle/>
        <a:p>
          <a:endParaRPr lang="ru-RU"/>
        </a:p>
      </dgm:t>
    </dgm:pt>
    <dgm:pt modelId="{D9560501-0F28-494F-8F61-F3BD79BBBA1C}">
      <dgm:prSet phldrT="[Текст]"/>
      <dgm:spPr/>
      <dgm:t>
        <a:bodyPr/>
        <a:lstStyle/>
        <a:p>
          <a:r>
            <a:rPr lang="ru-RU" dirty="0" err="1" smtClean="0">
              <a:latin typeface="+mn-lt"/>
            </a:rPr>
            <a:t>софинансирование</a:t>
          </a:r>
          <a:r>
            <a:rPr lang="ru-RU" dirty="0" smtClean="0">
              <a:latin typeface="+mn-lt"/>
            </a:rPr>
            <a:t> средств областного бюджета на проведение мероприятий по энергосбережению в части замены существующих деревянных окон и наружных дверных блоков в муниципальных образовательных учреждениях     – </a:t>
          </a:r>
          <a:r>
            <a:rPr lang="ru-RU" b="1" dirty="0" smtClean="0">
              <a:latin typeface="+mn-lt"/>
            </a:rPr>
            <a:t>2,0</a:t>
          </a:r>
          <a:r>
            <a:rPr lang="ru-RU" dirty="0" smtClean="0">
              <a:latin typeface="+mn-lt"/>
            </a:rPr>
            <a:t> </a:t>
          </a:r>
          <a:r>
            <a:rPr lang="ru-RU" dirty="0" err="1" smtClean="0">
              <a:latin typeface="+mn-lt"/>
            </a:rPr>
            <a:t>млн</a:t>
          </a:r>
          <a:r>
            <a:rPr lang="ru-RU" dirty="0" smtClean="0">
              <a:latin typeface="+mn-lt"/>
            </a:rPr>
            <a:t> рублей</a:t>
          </a:r>
          <a:endParaRPr lang="ru-RU" dirty="0">
            <a:latin typeface="+mn-lt"/>
          </a:endParaRPr>
        </a:p>
      </dgm:t>
    </dgm:pt>
    <dgm:pt modelId="{567A268A-767A-4F1D-84BF-64C9D5A2D0FA}" type="parTrans" cxnId="{42667CD8-B2FC-4F73-8D15-F83F6C82AE86}">
      <dgm:prSet/>
      <dgm:spPr/>
      <dgm:t>
        <a:bodyPr/>
        <a:lstStyle/>
        <a:p>
          <a:endParaRPr lang="ru-RU"/>
        </a:p>
      </dgm:t>
    </dgm:pt>
    <dgm:pt modelId="{C32E02DD-203C-474D-9D94-4068CD654865}" type="sibTrans" cxnId="{42667CD8-B2FC-4F73-8D15-F83F6C82AE86}">
      <dgm:prSet/>
      <dgm:spPr/>
      <dgm:t>
        <a:bodyPr/>
        <a:lstStyle/>
        <a:p>
          <a:endParaRPr lang="ru-RU"/>
        </a:p>
      </dgm:t>
    </dgm:pt>
    <dgm:pt modelId="{64F89AF0-6100-4397-B548-F9AAF8CA43F6}" type="pres">
      <dgm:prSet presAssocID="{1085D63D-84AE-40C2-AD66-6F29EA2F4C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747C06-E305-4789-BF53-36E531C7C402}" type="pres">
      <dgm:prSet presAssocID="{FBAF7969-D804-417A-810E-9189EA1C9A1C}" presName="root" presStyleCnt="0"/>
      <dgm:spPr/>
    </dgm:pt>
    <dgm:pt modelId="{F7960E86-DEF8-4FA1-BD30-033B98F888C6}" type="pres">
      <dgm:prSet presAssocID="{FBAF7969-D804-417A-810E-9189EA1C9A1C}" presName="rootComposite" presStyleCnt="0"/>
      <dgm:spPr/>
    </dgm:pt>
    <dgm:pt modelId="{C606B3AE-949A-4E09-A7EA-C3C8CBF43C87}" type="pres">
      <dgm:prSet presAssocID="{FBAF7969-D804-417A-810E-9189EA1C9A1C}" presName="rootText" presStyleLbl="node1" presStyleIdx="0" presStyleCnt="2" custScaleX="158431" custLinFactNeighborX="2591" custLinFactNeighborY="-27898"/>
      <dgm:spPr/>
      <dgm:t>
        <a:bodyPr/>
        <a:lstStyle/>
        <a:p>
          <a:endParaRPr lang="ru-RU"/>
        </a:p>
      </dgm:t>
    </dgm:pt>
    <dgm:pt modelId="{E7E46792-0FD0-45BA-8693-F8E8A847E559}" type="pres">
      <dgm:prSet presAssocID="{FBAF7969-D804-417A-810E-9189EA1C9A1C}" presName="rootConnector" presStyleLbl="node1" presStyleIdx="0" presStyleCnt="2"/>
      <dgm:spPr/>
      <dgm:t>
        <a:bodyPr/>
        <a:lstStyle/>
        <a:p>
          <a:endParaRPr lang="ru-RU"/>
        </a:p>
      </dgm:t>
    </dgm:pt>
    <dgm:pt modelId="{C620222E-7E29-4F47-91EC-88F837155142}" type="pres">
      <dgm:prSet presAssocID="{FBAF7969-D804-417A-810E-9189EA1C9A1C}" presName="childShape" presStyleCnt="0"/>
      <dgm:spPr/>
    </dgm:pt>
    <dgm:pt modelId="{1AD3A5D6-C3A6-442C-860D-087B068503EB}" type="pres">
      <dgm:prSet presAssocID="{567A268A-767A-4F1D-84BF-64C9D5A2D0F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7EB03D64-6712-4EE3-B51B-205D52081550}" type="pres">
      <dgm:prSet presAssocID="{D9560501-0F28-494F-8F61-F3BD79BBBA1C}" presName="childText" presStyleLbl="bgAcc1" presStyleIdx="0" presStyleCnt="3" custScaleX="220201" custScaleY="77055" custLinFactNeighborX="-8994" custLinFactNeighborY="-43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ADB98-1920-4E5B-AAD9-8907BB8359C0}" type="pres">
      <dgm:prSet presAssocID="{86697CAE-A5BE-45D8-93F9-38232D59474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81B7BA1-C2D2-4C3F-A060-0E7CCC8DF0F7}" type="pres">
      <dgm:prSet presAssocID="{37983FC7-FB86-4C4A-B3EF-642A1CF648F8}" presName="childText" presStyleLbl="bgAcc1" presStyleIdx="1" presStyleCnt="3" custScaleX="229561" custScaleY="55963" custLinFactNeighborX="1272" custLinFactNeighborY="1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6CA17-4EC2-4427-9F18-1C8B5D6D1373}" type="pres">
      <dgm:prSet presAssocID="{69C4AA6C-B262-4027-9CA4-8933679F9170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2F108D3-39AD-470E-B252-A3D847A85AE2}" type="pres">
      <dgm:prSet presAssocID="{7503AA5A-E2CA-4471-910B-639C83E9EB6F}" presName="childText" presStyleLbl="bgAcc1" presStyleIdx="2" presStyleCnt="3" custScaleX="229118" custScaleY="57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3C248-CBD9-4879-9C0E-1E6A58AEBA97}" type="pres">
      <dgm:prSet presAssocID="{08F6EF2F-0528-4912-B0F2-B55DECB82C93}" presName="root" presStyleCnt="0"/>
      <dgm:spPr/>
    </dgm:pt>
    <dgm:pt modelId="{447ED336-5AC2-4037-A516-35C4AA6DB4DE}" type="pres">
      <dgm:prSet presAssocID="{08F6EF2F-0528-4912-B0F2-B55DECB82C93}" presName="rootComposite" presStyleCnt="0"/>
      <dgm:spPr/>
    </dgm:pt>
    <dgm:pt modelId="{7124514D-5C51-44AB-82D4-E14AA19A1388}" type="pres">
      <dgm:prSet presAssocID="{08F6EF2F-0528-4912-B0F2-B55DECB82C93}" presName="rootText" presStyleLbl="node1" presStyleIdx="1" presStyleCnt="2" custScaleX="139304" custLinFactNeighborX="-2901" custLinFactNeighborY="-27898"/>
      <dgm:spPr/>
      <dgm:t>
        <a:bodyPr/>
        <a:lstStyle/>
        <a:p>
          <a:endParaRPr lang="ru-RU"/>
        </a:p>
      </dgm:t>
    </dgm:pt>
    <dgm:pt modelId="{31E527D4-60C5-4A4B-852B-60C326E788B0}" type="pres">
      <dgm:prSet presAssocID="{08F6EF2F-0528-4912-B0F2-B55DECB82C93}" presName="rootConnector" presStyleLbl="node1" presStyleIdx="1" presStyleCnt="2"/>
      <dgm:spPr/>
      <dgm:t>
        <a:bodyPr/>
        <a:lstStyle/>
        <a:p>
          <a:endParaRPr lang="ru-RU"/>
        </a:p>
      </dgm:t>
    </dgm:pt>
    <dgm:pt modelId="{B058FFD0-23E5-4F49-988A-6478850AC3B1}" type="pres">
      <dgm:prSet presAssocID="{08F6EF2F-0528-4912-B0F2-B55DECB82C93}" presName="childShape" presStyleCnt="0"/>
      <dgm:spPr/>
    </dgm:pt>
  </dgm:ptLst>
  <dgm:cxnLst>
    <dgm:cxn modelId="{6AAEED8D-A65E-483E-A663-CC52DD0E93ED}" type="presOf" srcId="{69C4AA6C-B262-4027-9CA4-8933679F9170}" destId="{C256CA17-4EC2-4427-9F18-1C8B5D6D1373}" srcOrd="0" destOrd="0" presId="urn:microsoft.com/office/officeart/2005/8/layout/hierarchy3"/>
    <dgm:cxn modelId="{F0C0CF19-3800-409A-8E14-CE6EA0D507A5}" type="presOf" srcId="{567A268A-767A-4F1D-84BF-64C9D5A2D0FA}" destId="{1AD3A5D6-C3A6-442C-860D-087B068503EB}" srcOrd="0" destOrd="0" presId="urn:microsoft.com/office/officeart/2005/8/layout/hierarchy3"/>
    <dgm:cxn modelId="{42667CD8-B2FC-4F73-8D15-F83F6C82AE86}" srcId="{FBAF7969-D804-417A-810E-9189EA1C9A1C}" destId="{D9560501-0F28-494F-8F61-F3BD79BBBA1C}" srcOrd="0" destOrd="0" parTransId="{567A268A-767A-4F1D-84BF-64C9D5A2D0FA}" sibTransId="{C32E02DD-203C-474D-9D94-4068CD654865}"/>
    <dgm:cxn modelId="{05509F8B-9109-44C7-B1E6-D4F37B5A6A6D}" srcId="{1085D63D-84AE-40C2-AD66-6F29EA2F4C8F}" destId="{08F6EF2F-0528-4912-B0F2-B55DECB82C93}" srcOrd="1" destOrd="0" parTransId="{769EA772-CA52-4A91-8B65-3DEAC3D5C336}" sibTransId="{BDFA8E02-9C30-45A6-967D-F2DDD3A02D06}"/>
    <dgm:cxn modelId="{EF433A66-381A-4539-A17A-879D3F572B0B}" type="presOf" srcId="{FBAF7969-D804-417A-810E-9189EA1C9A1C}" destId="{E7E46792-0FD0-45BA-8693-F8E8A847E559}" srcOrd="1" destOrd="0" presId="urn:microsoft.com/office/officeart/2005/8/layout/hierarchy3"/>
    <dgm:cxn modelId="{43428F38-2887-4DE2-BBA3-11BB95F877D9}" type="presOf" srcId="{D9560501-0F28-494F-8F61-F3BD79BBBA1C}" destId="{7EB03D64-6712-4EE3-B51B-205D52081550}" srcOrd="0" destOrd="0" presId="urn:microsoft.com/office/officeart/2005/8/layout/hierarchy3"/>
    <dgm:cxn modelId="{A53660A1-719A-4AC3-89B5-06F75A9C0471}" type="presOf" srcId="{FBAF7969-D804-417A-810E-9189EA1C9A1C}" destId="{C606B3AE-949A-4E09-A7EA-C3C8CBF43C87}" srcOrd="0" destOrd="0" presId="urn:microsoft.com/office/officeart/2005/8/layout/hierarchy3"/>
    <dgm:cxn modelId="{08EC1F5A-3A22-4E53-808D-CF3B3CF8109E}" srcId="{FBAF7969-D804-417A-810E-9189EA1C9A1C}" destId="{7503AA5A-E2CA-4471-910B-639C83E9EB6F}" srcOrd="2" destOrd="0" parTransId="{69C4AA6C-B262-4027-9CA4-8933679F9170}" sibTransId="{B23E20FC-63A9-4043-953F-3E634848C965}"/>
    <dgm:cxn modelId="{0C8CF1E5-703D-43F5-960B-A746015F2014}" type="presOf" srcId="{86697CAE-A5BE-45D8-93F9-38232D59474E}" destId="{AE0ADB98-1920-4E5B-AAD9-8907BB8359C0}" srcOrd="0" destOrd="0" presId="urn:microsoft.com/office/officeart/2005/8/layout/hierarchy3"/>
    <dgm:cxn modelId="{5FD01C60-FD98-43EB-AEA4-7E3D437E295C}" type="presOf" srcId="{37983FC7-FB86-4C4A-B3EF-642A1CF648F8}" destId="{C81B7BA1-C2D2-4C3F-A060-0E7CCC8DF0F7}" srcOrd="0" destOrd="0" presId="urn:microsoft.com/office/officeart/2005/8/layout/hierarchy3"/>
    <dgm:cxn modelId="{CC44D1AA-FF1E-4BAA-B59F-33A28F66A2A4}" type="presOf" srcId="{7503AA5A-E2CA-4471-910B-639C83E9EB6F}" destId="{42F108D3-39AD-470E-B252-A3D847A85AE2}" srcOrd="0" destOrd="0" presId="urn:microsoft.com/office/officeart/2005/8/layout/hierarchy3"/>
    <dgm:cxn modelId="{B1907B8A-EBF6-45E8-8406-DA2054EE15C1}" srcId="{FBAF7969-D804-417A-810E-9189EA1C9A1C}" destId="{37983FC7-FB86-4C4A-B3EF-642A1CF648F8}" srcOrd="1" destOrd="0" parTransId="{86697CAE-A5BE-45D8-93F9-38232D59474E}" sibTransId="{670F8EF7-A180-4926-93A1-B08534BA1242}"/>
    <dgm:cxn modelId="{0A40414A-D0B7-41FE-BEF0-8166A67D4EB0}" type="presOf" srcId="{08F6EF2F-0528-4912-B0F2-B55DECB82C93}" destId="{7124514D-5C51-44AB-82D4-E14AA19A1388}" srcOrd="0" destOrd="0" presId="urn:microsoft.com/office/officeart/2005/8/layout/hierarchy3"/>
    <dgm:cxn modelId="{8EB326E0-7169-45C8-9CB7-6ABEEC668E15}" type="presOf" srcId="{08F6EF2F-0528-4912-B0F2-B55DECB82C93}" destId="{31E527D4-60C5-4A4B-852B-60C326E788B0}" srcOrd="1" destOrd="0" presId="urn:microsoft.com/office/officeart/2005/8/layout/hierarchy3"/>
    <dgm:cxn modelId="{058DD8AF-0CDD-4B25-988C-BFC3C1E0B36A}" srcId="{1085D63D-84AE-40C2-AD66-6F29EA2F4C8F}" destId="{FBAF7969-D804-417A-810E-9189EA1C9A1C}" srcOrd="0" destOrd="0" parTransId="{345944BB-F1B9-41A3-85FA-5AD1D0BF9D73}" sibTransId="{88D28A52-F7E1-430B-9E43-874874A4353D}"/>
    <dgm:cxn modelId="{8E9BC894-7C55-44F2-B15D-20D8899102DA}" type="presOf" srcId="{1085D63D-84AE-40C2-AD66-6F29EA2F4C8F}" destId="{64F89AF0-6100-4397-B548-F9AAF8CA43F6}" srcOrd="0" destOrd="0" presId="urn:microsoft.com/office/officeart/2005/8/layout/hierarchy3"/>
    <dgm:cxn modelId="{92C7143F-749E-4149-94D0-B9A2A60A8E28}" type="presParOf" srcId="{64F89AF0-6100-4397-B548-F9AAF8CA43F6}" destId="{D1747C06-E305-4789-BF53-36E531C7C402}" srcOrd="0" destOrd="0" presId="urn:microsoft.com/office/officeart/2005/8/layout/hierarchy3"/>
    <dgm:cxn modelId="{B05405E7-031C-458F-B8B8-E6B045B22825}" type="presParOf" srcId="{D1747C06-E305-4789-BF53-36E531C7C402}" destId="{F7960E86-DEF8-4FA1-BD30-033B98F888C6}" srcOrd="0" destOrd="0" presId="urn:microsoft.com/office/officeart/2005/8/layout/hierarchy3"/>
    <dgm:cxn modelId="{942548DB-7965-4C7F-9573-6E13E18A69CE}" type="presParOf" srcId="{F7960E86-DEF8-4FA1-BD30-033B98F888C6}" destId="{C606B3AE-949A-4E09-A7EA-C3C8CBF43C87}" srcOrd="0" destOrd="0" presId="urn:microsoft.com/office/officeart/2005/8/layout/hierarchy3"/>
    <dgm:cxn modelId="{B52D569E-25EA-44B2-8569-DE0FB02FAF27}" type="presParOf" srcId="{F7960E86-DEF8-4FA1-BD30-033B98F888C6}" destId="{E7E46792-0FD0-45BA-8693-F8E8A847E559}" srcOrd="1" destOrd="0" presId="urn:microsoft.com/office/officeart/2005/8/layout/hierarchy3"/>
    <dgm:cxn modelId="{1FCFF218-EC27-4B87-ADCE-2190CAD7E1E3}" type="presParOf" srcId="{D1747C06-E305-4789-BF53-36E531C7C402}" destId="{C620222E-7E29-4F47-91EC-88F837155142}" srcOrd="1" destOrd="0" presId="urn:microsoft.com/office/officeart/2005/8/layout/hierarchy3"/>
    <dgm:cxn modelId="{FE5D9D36-13AD-48A7-971B-C380986D6195}" type="presParOf" srcId="{C620222E-7E29-4F47-91EC-88F837155142}" destId="{1AD3A5D6-C3A6-442C-860D-087B068503EB}" srcOrd="0" destOrd="0" presId="urn:microsoft.com/office/officeart/2005/8/layout/hierarchy3"/>
    <dgm:cxn modelId="{B55DEC71-425D-45FD-9FCF-EF78CC2C47EC}" type="presParOf" srcId="{C620222E-7E29-4F47-91EC-88F837155142}" destId="{7EB03D64-6712-4EE3-B51B-205D52081550}" srcOrd="1" destOrd="0" presId="urn:microsoft.com/office/officeart/2005/8/layout/hierarchy3"/>
    <dgm:cxn modelId="{8E0EFD37-A2E6-4D21-8EFB-4E329A30550E}" type="presParOf" srcId="{C620222E-7E29-4F47-91EC-88F837155142}" destId="{AE0ADB98-1920-4E5B-AAD9-8907BB8359C0}" srcOrd="2" destOrd="0" presId="urn:microsoft.com/office/officeart/2005/8/layout/hierarchy3"/>
    <dgm:cxn modelId="{601CC907-44DB-4CB8-B3F1-968E136D8864}" type="presParOf" srcId="{C620222E-7E29-4F47-91EC-88F837155142}" destId="{C81B7BA1-C2D2-4C3F-A060-0E7CCC8DF0F7}" srcOrd="3" destOrd="0" presId="urn:microsoft.com/office/officeart/2005/8/layout/hierarchy3"/>
    <dgm:cxn modelId="{0E4CC5B5-EEAA-4014-958B-CF2861D07EA3}" type="presParOf" srcId="{C620222E-7E29-4F47-91EC-88F837155142}" destId="{C256CA17-4EC2-4427-9F18-1C8B5D6D1373}" srcOrd="4" destOrd="0" presId="urn:microsoft.com/office/officeart/2005/8/layout/hierarchy3"/>
    <dgm:cxn modelId="{9BD8667E-86AD-408E-8054-D50042823B8F}" type="presParOf" srcId="{C620222E-7E29-4F47-91EC-88F837155142}" destId="{42F108D3-39AD-470E-B252-A3D847A85AE2}" srcOrd="5" destOrd="0" presId="urn:microsoft.com/office/officeart/2005/8/layout/hierarchy3"/>
    <dgm:cxn modelId="{199F768F-E567-4CF8-AFEF-5C6D4AD988E2}" type="presParOf" srcId="{64F89AF0-6100-4397-B548-F9AAF8CA43F6}" destId="{A5B3C248-CBD9-4879-9C0E-1E6A58AEBA97}" srcOrd="1" destOrd="0" presId="urn:microsoft.com/office/officeart/2005/8/layout/hierarchy3"/>
    <dgm:cxn modelId="{2C6E7AB7-1BFE-4F37-A35C-AAF5F198A637}" type="presParOf" srcId="{A5B3C248-CBD9-4879-9C0E-1E6A58AEBA97}" destId="{447ED336-5AC2-4037-A516-35C4AA6DB4DE}" srcOrd="0" destOrd="0" presId="urn:microsoft.com/office/officeart/2005/8/layout/hierarchy3"/>
    <dgm:cxn modelId="{BAA96BF8-3F19-4434-B11D-9E698E34D638}" type="presParOf" srcId="{447ED336-5AC2-4037-A516-35C4AA6DB4DE}" destId="{7124514D-5C51-44AB-82D4-E14AA19A1388}" srcOrd="0" destOrd="0" presId="urn:microsoft.com/office/officeart/2005/8/layout/hierarchy3"/>
    <dgm:cxn modelId="{B4E7C5D6-8DBD-4BF1-BBED-BD28DADA9580}" type="presParOf" srcId="{447ED336-5AC2-4037-A516-35C4AA6DB4DE}" destId="{31E527D4-60C5-4A4B-852B-60C326E788B0}" srcOrd="1" destOrd="0" presId="urn:microsoft.com/office/officeart/2005/8/layout/hierarchy3"/>
    <dgm:cxn modelId="{B08DB8EC-D6A1-4BFC-A533-BEEF7E49C83C}" type="presParOf" srcId="{A5B3C248-CBD9-4879-9C0E-1E6A58AEBA97}" destId="{B058FFD0-23E5-4F49-988A-6478850AC3B1}" srcOrd="1" destOrd="0" presId="urn:microsoft.com/office/officeart/2005/8/layout/hierarchy3"/>
  </dgm:cxnLst>
  <dgm:bg>
    <a:blipFill dpi="0" rotWithShape="1">
      <a:blip xmlns:r="http://schemas.openxmlformats.org/officeDocument/2006/relationships" r:embed="rId1"/>
      <a:srcRect/>
      <a:stretch>
        <a:fillRect t="14000"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812C5B-6C8A-459C-8BB1-3F3C0FD88C8F}" type="doc">
      <dgm:prSet loTypeId="urn:microsoft.com/office/officeart/2005/8/layout/cycle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6617CF-0C4A-4CCD-99FC-26A93CED003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приобретение спортинвентаря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 –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1,1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accent5">
                  <a:lumMod val="50000"/>
                </a:schemeClr>
              </a:solidFill>
            </a:rPr>
            <a:t>млн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 рублей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D13BD853-18A5-49B6-9BE9-E69E401E98C3}" type="sibTrans" cxnId="{F2A11227-89D8-4A63-9BB0-31F07ED2F323}">
      <dgm:prSet/>
      <dgm:spPr/>
      <dgm:t>
        <a:bodyPr/>
        <a:lstStyle/>
        <a:p>
          <a:endParaRPr lang="ru-RU"/>
        </a:p>
      </dgm:t>
    </dgm:pt>
    <dgm:pt modelId="{527B8B55-334F-4F21-A960-9A82AA348D1B}" type="parTrans" cxnId="{F2A11227-89D8-4A63-9BB0-31F07ED2F323}">
      <dgm:prSet/>
      <dgm:spPr/>
      <dgm:t>
        <a:bodyPr/>
        <a:lstStyle/>
        <a:p>
          <a:endParaRPr lang="ru-RU"/>
        </a:p>
      </dgm:t>
    </dgm:pt>
    <dgm:pt modelId="{61A4C58C-009E-4981-89D6-A7405C4AA110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accent5">
                  <a:lumMod val="50000"/>
                </a:schemeClr>
              </a:solidFill>
            </a:rPr>
            <a:t>софинансирование</a:t>
          </a:r>
          <a:r>
            <a:rPr lang="ru-RU" sz="2000" dirty="0" smtClean="0">
              <a:solidFill>
                <a:schemeClr val="accent5">
                  <a:lumMod val="50000"/>
                </a:schemeClr>
              </a:solidFill>
            </a:rPr>
            <a:t> средств областного бюджета на приобретение 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аварийно - спасательного автомобиля</a:t>
          </a:r>
          <a:r>
            <a:rPr lang="ru-RU" sz="2000" dirty="0" smtClean="0">
              <a:solidFill>
                <a:schemeClr val="accent5">
                  <a:lumMod val="50000"/>
                </a:schemeClr>
              </a:solidFill>
            </a:rPr>
            <a:t> – 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1,2</a:t>
          </a:r>
          <a:r>
            <a:rPr lang="ru-RU" sz="20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accent5">
                  <a:lumMod val="50000"/>
                </a:schemeClr>
              </a:solidFill>
            </a:rPr>
            <a:t>млн</a:t>
          </a:r>
          <a:r>
            <a:rPr lang="ru-RU" sz="2000" dirty="0" smtClean="0">
              <a:solidFill>
                <a:schemeClr val="accent5">
                  <a:lumMod val="50000"/>
                </a:schemeClr>
              </a:solidFill>
            </a:rPr>
            <a:t> рублей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359C43D-3082-4BC7-BE2A-9DD11D77FA6D}" type="sibTrans" cxnId="{33C165AD-BE08-4365-B06D-0D89537551C6}">
      <dgm:prSet/>
      <dgm:spPr/>
      <dgm:t>
        <a:bodyPr/>
        <a:lstStyle/>
        <a:p>
          <a:endParaRPr lang="ru-RU"/>
        </a:p>
      </dgm:t>
    </dgm:pt>
    <dgm:pt modelId="{1B36F422-9BC7-43D3-8A66-FB5EC7A13DCD}" type="parTrans" cxnId="{33C165AD-BE08-4365-B06D-0D89537551C6}">
      <dgm:prSet/>
      <dgm:spPr/>
      <dgm:t>
        <a:bodyPr/>
        <a:lstStyle/>
        <a:p>
          <a:endParaRPr lang="ru-RU"/>
        </a:p>
      </dgm:t>
    </dgm:pt>
    <dgm:pt modelId="{A9D410C3-C7A9-4293-9015-FE847A0734D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приобретение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школьных автобусов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 для спортивных школ города –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5,5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accent5">
                  <a:lumMod val="50000"/>
                </a:schemeClr>
              </a:solidFill>
            </a:rPr>
            <a:t>млн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 рублей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FD16D8A8-D54C-47E3-B735-4F696113AB00}" type="sibTrans" cxnId="{33A5D091-E1D3-4AA8-897D-5FE6F98A0EB0}">
      <dgm:prSet/>
      <dgm:spPr/>
      <dgm:t>
        <a:bodyPr/>
        <a:lstStyle/>
        <a:p>
          <a:endParaRPr lang="ru-RU"/>
        </a:p>
      </dgm:t>
    </dgm:pt>
    <dgm:pt modelId="{9E092C6A-F6E4-4F46-8C90-BDAEFBFACCE2}" type="parTrans" cxnId="{33A5D091-E1D3-4AA8-897D-5FE6F98A0EB0}">
      <dgm:prSet/>
      <dgm:spPr/>
      <dgm:t>
        <a:bodyPr/>
        <a:lstStyle/>
        <a:p>
          <a:endParaRPr lang="ru-RU"/>
        </a:p>
      </dgm:t>
    </dgm:pt>
    <dgm:pt modelId="{57CCF2BA-368E-4C1C-9C49-6F7C3D79A93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приобретение машин скорой помощи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 для МУЗ «Городская больница скорой медицинской помощи» –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11,8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accent5">
                  <a:lumMod val="50000"/>
                </a:schemeClr>
              </a:solidFill>
            </a:rPr>
            <a:t>млн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 рублей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88E40C0D-52DA-4F39-94F1-9B92DEF9BD62}" type="parTrans" cxnId="{F00CF50E-A863-4C2D-9CFF-BE3C3BD7F958}">
      <dgm:prSet/>
      <dgm:spPr/>
      <dgm:t>
        <a:bodyPr/>
        <a:lstStyle/>
        <a:p>
          <a:endParaRPr lang="ru-RU"/>
        </a:p>
      </dgm:t>
    </dgm:pt>
    <dgm:pt modelId="{D0D68695-5170-4ED0-8F31-DB9649E34F6C}" type="sibTrans" cxnId="{F00CF50E-A863-4C2D-9CFF-BE3C3BD7F958}">
      <dgm:prSet/>
      <dgm:spPr/>
      <dgm:t>
        <a:bodyPr/>
        <a:lstStyle/>
        <a:p>
          <a:endParaRPr lang="ru-RU"/>
        </a:p>
      </dgm:t>
    </dgm:pt>
    <dgm:pt modelId="{9399AD31-42DB-4F25-BA6A-2186F8F43C86}" type="pres">
      <dgm:prSet presAssocID="{95812C5B-6C8A-459C-8BB1-3F3C0FD88C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CD6C2-661B-4920-93E1-AA8249F7E4B1}" type="pres">
      <dgm:prSet presAssocID="{61A4C58C-009E-4981-89D6-A7405C4AA110}" presName="node" presStyleLbl="node1" presStyleIdx="0" presStyleCnt="4" custScaleX="244175" custScaleY="215390" custRadScaleRad="100332" custRadScaleInc="-18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1CEE1-254D-4D67-BEBF-191E7917C2D0}" type="pres">
      <dgm:prSet presAssocID="{61A4C58C-009E-4981-89D6-A7405C4AA110}" presName="spNode" presStyleCnt="0"/>
      <dgm:spPr/>
      <dgm:t>
        <a:bodyPr/>
        <a:lstStyle/>
        <a:p>
          <a:endParaRPr lang="ru-RU"/>
        </a:p>
      </dgm:t>
    </dgm:pt>
    <dgm:pt modelId="{5A89CBA9-7B02-452E-B884-74C3A5FC16C2}" type="pres">
      <dgm:prSet presAssocID="{4359C43D-3082-4BC7-BE2A-9DD11D77FA6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88DD1CCF-7FF7-4404-8FC3-BD933B4DE8C1}" type="pres">
      <dgm:prSet presAssocID="{A9D410C3-C7A9-4293-9015-FE847A0734D1}" presName="node" presStyleLbl="node1" presStyleIdx="1" presStyleCnt="4" custScaleX="161526" custScaleY="173466" custRadScaleRad="119334" custRadScaleInc="17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FEB04-8445-47CC-A966-C1BF8D25ABE9}" type="pres">
      <dgm:prSet presAssocID="{A9D410C3-C7A9-4293-9015-FE847A0734D1}" presName="spNode" presStyleCnt="0"/>
      <dgm:spPr/>
      <dgm:t>
        <a:bodyPr/>
        <a:lstStyle/>
        <a:p>
          <a:endParaRPr lang="ru-RU"/>
        </a:p>
      </dgm:t>
    </dgm:pt>
    <dgm:pt modelId="{7C6C8391-D7F9-4A2D-AD83-DEEED63805F5}" type="pres">
      <dgm:prSet presAssocID="{FD16D8A8-D54C-47E3-B735-4F696113AB00}" presName="sibTrans" presStyleLbl="sibTrans1D1" presStyleIdx="1" presStyleCnt="4"/>
      <dgm:spPr/>
      <dgm:t>
        <a:bodyPr/>
        <a:lstStyle/>
        <a:p>
          <a:endParaRPr lang="ru-RU"/>
        </a:p>
      </dgm:t>
    </dgm:pt>
    <dgm:pt modelId="{47D36DE4-DD43-4EDC-A45D-F3B278A4A37C}" type="pres">
      <dgm:prSet presAssocID="{946617CF-0C4A-4CCD-99FC-26A93CED0030}" presName="node" presStyleLbl="node1" presStyleIdx="2" presStyleCnt="4" custScaleX="198041" custScaleY="127187" custRadScaleRad="102413" custRadScaleInc="18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D9C00-753D-4170-B8FB-CB5C456851C7}" type="pres">
      <dgm:prSet presAssocID="{946617CF-0C4A-4CCD-99FC-26A93CED0030}" presName="spNode" presStyleCnt="0"/>
      <dgm:spPr/>
      <dgm:t>
        <a:bodyPr/>
        <a:lstStyle/>
        <a:p>
          <a:endParaRPr lang="ru-RU"/>
        </a:p>
      </dgm:t>
    </dgm:pt>
    <dgm:pt modelId="{0DC530E5-969E-4DA8-AC4C-123C5D3E0FFF}" type="pres">
      <dgm:prSet presAssocID="{D13BD853-18A5-49B6-9BE9-E69E401E98C3}" presName="sibTrans" presStyleLbl="sibTrans1D1" presStyleIdx="2" presStyleCnt="4"/>
      <dgm:spPr/>
      <dgm:t>
        <a:bodyPr/>
        <a:lstStyle/>
        <a:p>
          <a:endParaRPr lang="ru-RU"/>
        </a:p>
      </dgm:t>
    </dgm:pt>
    <dgm:pt modelId="{7C082CCA-401F-48C2-BC4C-527560661760}" type="pres">
      <dgm:prSet presAssocID="{57CCF2BA-368E-4C1C-9C49-6F7C3D79A930}" presName="node" presStyleLbl="node1" presStyleIdx="3" presStyleCnt="4" custScaleX="267700" custScaleY="172202" custRadScaleRad="165614" custRadScaleInc="-12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F8AB3-D5F8-4F56-8495-7192EFF2A6EE}" type="pres">
      <dgm:prSet presAssocID="{57CCF2BA-368E-4C1C-9C49-6F7C3D79A930}" presName="spNode" presStyleCnt="0"/>
      <dgm:spPr/>
      <dgm:t>
        <a:bodyPr/>
        <a:lstStyle/>
        <a:p>
          <a:endParaRPr lang="ru-RU"/>
        </a:p>
      </dgm:t>
    </dgm:pt>
    <dgm:pt modelId="{6BFC8A2A-BC8A-4E36-9BCE-890D56469FC6}" type="pres">
      <dgm:prSet presAssocID="{D0D68695-5170-4ED0-8F31-DB9649E34F6C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44501884-F195-41EF-829B-AAD47FB282ED}" type="presOf" srcId="{57CCF2BA-368E-4C1C-9C49-6F7C3D79A930}" destId="{7C082CCA-401F-48C2-BC4C-527560661760}" srcOrd="0" destOrd="0" presId="urn:microsoft.com/office/officeart/2005/8/layout/cycle6"/>
    <dgm:cxn modelId="{F00CF50E-A863-4C2D-9CFF-BE3C3BD7F958}" srcId="{95812C5B-6C8A-459C-8BB1-3F3C0FD88C8F}" destId="{57CCF2BA-368E-4C1C-9C49-6F7C3D79A930}" srcOrd="3" destOrd="0" parTransId="{88E40C0D-52DA-4F39-94F1-9B92DEF9BD62}" sibTransId="{D0D68695-5170-4ED0-8F31-DB9649E34F6C}"/>
    <dgm:cxn modelId="{33C165AD-BE08-4365-B06D-0D89537551C6}" srcId="{95812C5B-6C8A-459C-8BB1-3F3C0FD88C8F}" destId="{61A4C58C-009E-4981-89D6-A7405C4AA110}" srcOrd="0" destOrd="0" parTransId="{1B36F422-9BC7-43D3-8A66-FB5EC7A13DCD}" sibTransId="{4359C43D-3082-4BC7-BE2A-9DD11D77FA6D}"/>
    <dgm:cxn modelId="{F2A11227-89D8-4A63-9BB0-31F07ED2F323}" srcId="{95812C5B-6C8A-459C-8BB1-3F3C0FD88C8F}" destId="{946617CF-0C4A-4CCD-99FC-26A93CED0030}" srcOrd="2" destOrd="0" parTransId="{527B8B55-334F-4F21-A960-9A82AA348D1B}" sibTransId="{D13BD853-18A5-49B6-9BE9-E69E401E98C3}"/>
    <dgm:cxn modelId="{9818F40B-4D90-4CD6-AA94-7E4FA5AE20A1}" type="presOf" srcId="{4359C43D-3082-4BC7-BE2A-9DD11D77FA6D}" destId="{5A89CBA9-7B02-452E-B884-74C3A5FC16C2}" srcOrd="0" destOrd="0" presId="urn:microsoft.com/office/officeart/2005/8/layout/cycle6"/>
    <dgm:cxn modelId="{4C44C316-3F74-456C-A9BA-F5A978BA4CF2}" type="presOf" srcId="{D13BD853-18A5-49B6-9BE9-E69E401E98C3}" destId="{0DC530E5-969E-4DA8-AC4C-123C5D3E0FFF}" srcOrd="0" destOrd="0" presId="urn:microsoft.com/office/officeart/2005/8/layout/cycle6"/>
    <dgm:cxn modelId="{5C5071BE-26EF-45B9-A1B6-7D78458A5468}" type="presOf" srcId="{FD16D8A8-D54C-47E3-B735-4F696113AB00}" destId="{7C6C8391-D7F9-4A2D-AD83-DEEED63805F5}" srcOrd="0" destOrd="0" presId="urn:microsoft.com/office/officeart/2005/8/layout/cycle6"/>
    <dgm:cxn modelId="{608FE66F-5977-433C-BE27-7F353316A778}" type="presOf" srcId="{D0D68695-5170-4ED0-8F31-DB9649E34F6C}" destId="{6BFC8A2A-BC8A-4E36-9BCE-890D56469FC6}" srcOrd="0" destOrd="0" presId="urn:microsoft.com/office/officeart/2005/8/layout/cycle6"/>
    <dgm:cxn modelId="{D37C0CDF-9D55-46B4-9487-FBC6E912C275}" type="presOf" srcId="{61A4C58C-009E-4981-89D6-A7405C4AA110}" destId="{BA1CD6C2-661B-4920-93E1-AA8249F7E4B1}" srcOrd="0" destOrd="0" presId="urn:microsoft.com/office/officeart/2005/8/layout/cycle6"/>
    <dgm:cxn modelId="{0AA171D0-9662-4E43-B96E-822D97742B55}" type="presOf" srcId="{946617CF-0C4A-4CCD-99FC-26A93CED0030}" destId="{47D36DE4-DD43-4EDC-A45D-F3B278A4A37C}" srcOrd="0" destOrd="0" presId="urn:microsoft.com/office/officeart/2005/8/layout/cycle6"/>
    <dgm:cxn modelId="{8CBFDA75-646B-4440-8FAA-105AF0819498}" type="presOf" srcId="{A9D410C3-C7A9-4293-9015-FE847A0734D1}" destId="{88DD1CCF-7FF7-4404-8FC3-BD933B4DE8C1}" srcOrd="0" destOrd="0" presId="urn:microsoft.com/office/officeart/2005/8/layout/cycle6"/>
    <dgm:cxn modelId="{FCBFFD5E-AEBD-4F1C-81A8-37F25B34508B}" type="presOf" srcId="{95812C5B-6C8A-459C-8BB1-3F3C0FD88C8F}" destId="{9399AD31-42DB-4F25-BA6A-2186F8F43C86}" srcOrd="0" destOrd="0" presId="urn:microsoft.com/office/officeart/2005/8/layout/cycle6"/>
    <dgm:cxn modelId="{33A5D091-E1D3-4AA8-897D-5FE6F98A0EB0}" srcId="{95812C5B-6C8A-459C-8BB1-3F3C0FD88C8F}" destId="{A9D410C3-C7A9-4293-9015-FE847A0734D1}" srcOrd="1" destOrd="0" parTransId="{9E092C6A-F6E4-4F46-8C90-BDAEFBFACCE2}" sibTransId="{FD16D8A8-D54C-47E3-B735-4F696113AB00}"/>
    <dgm:cxn modelId="{01A14244-D059-43D3-B425-4E922CD83816}" type="presParOf" srcId="{9399AD31-42DB-4F25-BA6A-2186F8F43C86}" destId="{BA1CD6C2-661B-4920-93E1-AA8249F7E4B1}" srcOrd="0" destOrd="0" presId="urn:microsoft.com/office/officeart/2005/8/layout/cycle6"/>
    <dgm:cxn modelId="{765A9784-6451-4702-8451-364BEFC1B095}" type="presParOf" srcId="{9399AD31-42DB-4F25-BA6A-2186F8F43C86}" destId="{D201CEE1-254D-4D67-BEBF-191E7917C2D0}" srcOrd="1" destOrd="0" presId="urn:microsoft.com/office/officeart/2005/8/layout/cycle6"/>
    <dgm:cxn modelId="{8EFE6463-95F4-4926-A93A-7C73A88480D5}" type="presParOf" srcId="{9399AD31-42DB-4F25-BA6A-2186F8F43C86}" destId="{5A89CBA9-7B02-452E-B884-74C3A5FC16C2}" srcOrd="2" destOrd="0" presId="urn:microsoft.com/office/officeart/2005/8/layout/cycle6"/>
    <dgm:cxn modelId="{F7E7AD08-2ED1-4EF0-8EFB-F4387B8064BC}" type="presParOf" srcId="{9399AD31-42DB-4F25-BA6A-2186F8F43C86}" destId="{88DD1CCF-7FF7-4404-8FC3-BD933B4DE8C1}" srcOrd="3" destOrd="0" presId="urn:microsoft.com/office/officeart/2005/8/layout/cycle6"/>
    <dgm:cxn modelId="{A502A4C1-88B5-4055-8851-B9B05AFEDE07}" type="presParOf" srcId="{9399AD31-42DB-4F25-BA6A-2186F8F43C86}" destId="{D47FEB04-8445-47CC-A966-C1BF8D25ABE9}" srcOrd="4" destOrd="0" presId="urn:microsoft.com/office/officeart/2005/8/layout/cycle6"/>
    <dgm:cxn modelId="{8A36C7AF-C7A0-464B-922F-E534ADF0FD47}" type="presParOf" srcId="{9399AD31-42DB-4F25-BA6A-2186F8F43C86}" destId="{7C6C8391-D7F9-4A2D-AD83-DEEED63805F5}" srcOrd="5" destOrd="0" presId="urn:microsoft.com/office/officeart/2005/8/layout/cycle6"/>
    <dgm:cxn modelId="{710BA9D7-0CEB-40ED-B1FC-B9FA03204AF3}" type="presParOf" srcId="{9399AD31-42DB-4F25-BA6A-2186F8F43C86}" destId="{47D36DE4-DD43-4EDC-A45D-F3B278A4A37C}" srcOrd="6" destOrd="0" presId="urn:microsoft.com/office/officeart/2005/8/layout/cycle6"/>
    <dgm:cxn modelId="{85541D0A-B60E-4C46-9083-55A655BCBD82}" type="presParOf" srcId="{9399AD31-42DB-4F25-BA6A-2186F8F43C86}" destId="{AADD9C00-753D-4170-B8FB-CB5C456851C7}" srcOrd="7" destOrd="0" presId="urn:microsoft.com/office/officeart/2005/8/layout/cycle6"/>
    <dgm:cxn modelId="{A0950E66-FDFB-4B57-8B96-7D896F70A1E8}" type="presParOf" srcId="{9399AD31-42DB-4F25-BA6A-2186F8F43C86}" destId="{0DC530E5-969E-4DA8-AC4C-123C5D3E0FFF}" srcOrd="8" destOrd="0" presId="urn:microsoft.com/office/officeart/2005/8/layout/cycle6"/>
    <dgm:cxn modelId="{F7C4DEBE-DEFA-4CA0-A77F-CA8BCFA94363}" type="presParOf" srcId="{9399AD31-42DB-4F25-BA6A-2186F8F43C86}" destId="{7C082CCA-401F-48C2-BC4C-527560661760}" srcOrd="9" destOrd="0" presId="urn:microsoft.com/office/officeart/2005/8/layout/cycle6"/>
    <dgm:cxn modelId="{2FBEB460-6FF8-4E6A-81FB-2C0F5D276636}" type="presParOf" srcId="{9399AD31-42DB-4F25-BA6A-2186F8F43C86}" destId="{49BF8AB3-D5F8-4F56-8495-7192EFF2A6EE}" srcOrd="10" destOrd="0" presId="urn:microsoft.com/office/officeart/2005/8/layout/cycle6"/>
    <dgm:cxn modelId="{C4A59326-2358-4DB4-AC97-8B99A2AAE79E}" type="presParOf" srcId="{9399AD31-42DB-4F25-BA6A-2186F8F43C86}" destId="{6BFC8A2A-BC8A-4E36-9BCE-890D56469FC6}" srcOrd="11" destOrd="0" presId="urn:microsoft.com/office/officeart/2005/8/layout/cycle6"/>
  </dgm:cxnLst>
  <dgm:bg>
    <a:gradFill flip="none" rotWithShape="1">
      <a:gsLst>
        <a:gs pos="0">
          <a:schemeClr val="bg1">
            <a:shade val="30000"/>
            <a:satMod val="115000"/>
          </a:schemeClr>
        </a:gs>
        <a:gs pos="50000">
          <a:schemeClr val="bg1">
            <a:shade val="67500"/>
            <a:satMod val="115000"/>
          </a:schemeClr>
        </a:gs>
        <a:gs pos="100000">
          <a:schemeClr val="bg1">
            <a:shade val="100000"/>
            <a:satMod val="115000"/>
          </a:schemeClr>
        </a:gs>
      </a:gsLst>
      <a:lin ang="8100000" scaled="1"/>
      <a:tileRect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A53410-7D92-444B-BD45-0E666DCB9DE8}" type="doc">
      <dgm:prSet loTypeId="urn:microsoft.com/office/officeart/2005/8/layout/vList4#1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45B132D4-426D-4C0B-803E-C21774042AA8}">
      <dgm:prSet phldrT="[Текст]" custT="1"/>
      <dgm:spPr/>
      <dgm:t>
        <a:bodyPr/>
        <a:lstStyle/>
        <a:p>
          <a:r>
            <a:rPr lang="ru-RU" sz="2000" dirty="0" err="1" smtClean="0">
              <a:latin typeface="Arial Narrow" pitchFamily="34" charset="0"/>
              <a:cs typeface="Aharoni" pitchFamily="2" charset="-79"/>
            </a:rPr>
            <a:t>софинансирование</a:t>
          </a:r>
          <a:r>
            <a:rPr lang="ru-RU" sz="2000" dirty="0" smtClean="0">
              <a:latin typeface="Arial Narrow" pitchFamily="34" charset="0"/>
              <a:cs typeface="Aharoni" pitchFamily="2" charset="-79"/>
            </a:rPr>
            <a:t> средств областного бюджета на приобретение машин скорой помощи для МУЗ «Городская больница скорой медицинской помощи» 1,5 </a:t>
          </a:r>
          <a:r>
            <a:rPr lang="ru-RU" sz="2000" dirty="0" err="1" smtClean="0">
              <a:latin typeface="Arial Narrow" pitchFamily="34" charset="0"/>
              <a:cs typeface="Aharoni" pitchFamily="2" charset="-79"/>
            </a:rPr>
            <a:t>млн</a:t>
          </a:r>
          <a:r>
            <a:rPr lang="ru-RU" sz="2000" dirty="0" smtClean="0">
              <a:latin typeface="Arial Narrow" pitchFamily="34" charset="0"/>
              <a:cs typeface="Aharoni" pitchFamily="2" charset="-79"/>
            </a:rPr>
            <a:t> рублей</a:t>
          </a:r>
          <a:endParaRPr lang="ru-RU" sz="2000" dirty="0">
            <a:latin typeface="Arial Narrow" pitchFamily="34" charset="0"/>
            <a:cs typeface="Aharoni" pitchFamily="2" charset="-79"/>
          </a:endParaRPr>
        </a:p>
      </dgm:t>
    </dgm:pt>
    <dgm:pt modelId="{463E1A15-EFEB-4D5D-A68C-BEAB9E3F9093}" type="parTrans" cxnId="{8A472211-9F93-4BB5-939B-3F9120DE39CF}">
      <dgm:prSet/>
      <dgm:spPr/>
      <dgm:t>
        <a:bodyPr/>
        <a:lstStyle/>
        <a:p>
          <a:endParaRPr lang="ru-RU"/>
        </a:p>
      </dgm:t>
    </dgm:pt>
    <dgm:pt modelId="{FD616DE6-DB50-4530-A51C-F0A3FC4CD5CE}" type="sibTrans" cxnId="{8A472211-9F93-4BB5-939B-3F9120DE39CF}">
      <dgm:prSet/>
      <dgm:spPr/>
      <dgm:t>
        <a:bodyPr/>
        <a:lstStyle/>
        <a:p>
          <a:endParaRPr lang="ru-RU"/>
        </a:p>
      </dgm:t>
    </dgm:pt>
    <dgm:pt modelId="{7E027794-F687-42DC-A768-5756A574DB31}">
      <dgm:prSet phldrT="[Текст]" custT="1"/>
      <dgm:spPr/>
      <dgm:t>
        <a:bodyPr/>
        <a:lstStyle/>
        <a:p>
          <a:r>
            <a:rPr lang="ru-RU" sz="2200" dirty="0" smtClean="0">
              <a:latin typeface="Arial Narrow" pitchFamily="34" charset="0"/>
              <a:cs typeface="Aharoni" pitchFamily="2" charset="-79"/>
            </a:rPr>
            <a:t>капитальный ремонт отделения паллиативной медицинской помощи  МУЗ «ГБСМП»  43,5 </a:t>
          </a:r>
          <a:r>
            <a:rPr lang="ru-RU" sz="2200" dirty="0" err="1" smtClean="0">
              <a:latin typeface="Arial Narrow" pitchFamily="34" charset="0"/>
              <a:cs typeface="Aharoni" pitchFamily="2" charset="-79"/>
            </a:rPr>
            <a:t>млн</a:t>
          </a:r>
          <a:r>
            <a:rPr lang="ru-RU" sz="2200" dirty="0" smtClean="0">
              <a:latin typeface="Arial Narrow" pitchFamily="34" charset="0"/>
              <a:cs typeface="Aharoni" pitchFamily="2" charset="-79"/>
            </a:rPr>
            <a:t> рублей</a:t>
          </a:r>
          <a:endParaRPr lang="ru-RU" sz="2200" dirty="0">
            <a:latin typeface="Arial Narrow" pitchFamily="34" charset="0"/>
            <a:cs typeface="Aharoni" pitchFamily="2" charset="-79"/>
          </a:endParaRPr>
        </a:p>
      </dgm:t>
    </dgm:pt>
    <dgm:pt modelId="{A3AB1541-2A8F-47E5-89F4-446D13E3E352}" type="parTrans" cxnId="{85E72D92-699E-492C-981C-294695D37563}">
      <dgm:prSet/>
      <dgm:spPr/>
      <dgm:t>
        <a:bodyPr/>
        <a:lstStyle/>
        <a:p>
          <a:endParaRPr lang="ru-RU"/>
        </a:p>
      </dgm:t>
    </dgm:pt>
    <dgm:pt modelId="{1A9D78BB-21E5-4901-8D10-734F55A11D1F}" type="sibTrans" cxnId="{85E72D92-699E-492C-981C-294695D37563}">
      <dgm:prSet/>
      <dgm:spPr/>
      <dgm:t>
        <a:bodyPr/>
        <a:lstStyle/>
        <a:p>
          <a:endParaRPr lang="ru-RU"/>
        </a:p>
      </dgm:t>
    </dgm:pt>
    <dgm:pt modelId="{B97BE42D-D7C6-47ED-BDDD-412DB7BAE973}">
      <dgm:prSet phldrT="[Текст]" custT="1"/>
      <dgm:spPr/>
      <dgm:t>
        <a:bodyPr/>
        <a:lstStyle/>
        <a:p>
          <a:r>
            <a:rPr lang="ru-RU" sz="2200" dirty="0" smtClean="0">
              <a:latin typeface="Arial Narrow" pitchFamily="34" charset="0"/>
              <a:cs typeface="Aharoni" pitchFamily="2" charset="-79"/>
            </a:rPr>
            <a:t>на проектно-изыскательские работы по объекту: «Капитальный ремонт  здания МБОУ СШ № 9 им. И.Ф. Учаева»  1,7 </a:t>
          </a:r>
          <a:r>
            <a:rPr lang="ru-RU" sz="2200" dirty="0" err="1" smtClean="0">
              <a:latin typeface="Arial Narrow" pitchFamily="34" charset="0"/>
              <a:cs typeface="Aharoni" pitchFamily="2" charset="-79"/>
            </a:rPr>
            <a:t>млн</a:t>
          </a:r>
          <a:r>
            <a:rPr lang="ru-RU" sz="2200" dirty="0" smtClean="0">
              <a:latin typeface="Arial Narrow" pitchFamily="34" charset="0"/>
              <a:cs typeface="Aharoni" pitchFamily="2" charset="-79"/>
            </a:rPr>
            <a:t> рублей</a:t>
          </a:r>
          <a:endParaRPr lang="ru-RU" sz="2200" dirty="0">
            <a:latin typeface="Arial Narrow" pitchFamily="34" charset="0"/>
            <a:cs typeface="Aharoni" pitchFamily="2" charset="-79"/>
          </a:endParaRPr>
        </a:p>
      </dgm:t>
    </dgm:pt>
    <dgm:pt modelId="{29ADC16A-3C54-4F02-9A8E-FE2B5ABACA43}" type="parTrans" cxnId="{BADB8887-7430-4EEF-A6B3-497A8459EEC2}">
      <dgm:prSet/>
      <dgm:spPr/>
      <dgm:t>
        <a:bodyPr/>
        <a:lstStyle/>
        <a:p>
          <a:endParaRPr lang="ru-RU"/>
        </a:p>
      </dgm:t>
    </dgm:pt>
    <dgm:pt modelId="{938C339B-194D-4964-8D5B-0AE428F72C74}" type="sibTrans" cxnId="{BADB8887-7430-4EEF-A6B3-497A8459EEC2}">
      <dgm:prSet/>
      <dgm:spPr/>
      <dgm:t>
        <a:bodyPr/>
        <a:lstStyle/>
        <a:p>
          <a:endParaRPr lang="ru-RU"/>
        </a:p>
      </dgm:t>
    </dgm:pt>
    <dgm:pt modelId="{C5EACDB3-7CBF-4EB1-96DA-E465278F5186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bg2">
                  <a:lumMod val="50000"/>
                </a:schemeClr>
              </a:solidFill>
              <a:latin typeface="Arial Narrow" pitchFamily="34" charset="0"/>
              <a:cs typeface="Aharoni" pitchFamily="2" charset="-79"/>
            </a:rPr>
            <a:t>софинансирование</a:t>
          </a:r>
          <a:r>
            <a:rPr lang="ru-RU" sz="2000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  <a:cs typeface="Aharoni" pitchFamily="2" charset="-79"/>
            </a:rPr>
            <a:t> средств областного бюджета на проведение выборочного капитального ремонта зданий образовательных учреждений в части замены деревянных окон и наружных дверных проемов 12,9 </a:t>
          </a:r>
          <a:r>
            <a:rPr lang="ru-RU" sz="2000" dirty="0" err="1" smtClean="0">
              <a:solidFill>
                <a:schemeClr val="bg2">
                  <a:lumMod val="50000"/>
                </a:schemeClr>
              </a:solidFill>
              <a:latin typeface="Arial Narrow" pitchFamily="34" charset="0"/>
              <a:cs typeface="Aharoni" pitchFamily="2" charset="-79"/>
            </a:rPr>
            <a:t>млн</a:t>
          </a:r>
          <a:r>
            <a:rPr lang="ru-RU" sz="2000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  <a:cs typeface="Aharoni" pitchFamily="2" charset="-79"/>
            </a:rPr>
            <a:t> рублей</a:t>
          </a:r>
          <a:endParaRPr lang="ru-RU" sz="2000" dirty="0">
            <a:solidFill>
              <a:schemeClr val="bg2">
                <a:lumMod val="50000"/>
              </a:schemeClr>
            </a:solidFill>
            <a:latin typeface="Arial Narrow" pitchFamily="34" charset="0"/>
            <a:cs typeface="Aharoni" pitchFamily="2" charset="-79"/>
          </a:endParaRPr>
        </a:p>
      </dgm:t>
    </dgm:pt>
    <dgm:pt modelId="{8362A5FD-6714-40B5-9569-42CDF90DB6F3}" type="sibTrans" cxnId="{763D6F46-359D-47B7-A6E8-F76A8B76CE1B}">
      <dgm:prSet/>
      <dgm:spPr/>
      <dgm:t>
        <a:bodyPr/>
        <a:lstStyle/>
        <a:p>
          <a:endParaRPr lang="ru-RU"/>
        </a:p>
      </dgm:t>
    </dgm:pt>
    <dgm:pt modelId="{15C2A240-EBC4-4B91-B5E9-CCFE8996CF74}" type="parTrans" cxnId="{763D6F46-359D-47B7-A6E8-F76A8B76CE1B}">
      <dgm:prSet/>
      <dgm:spPr/>
      <dgm:t>
        <a:bodyPr/>
        <a:lstStyle/>
        <a:p>
          <a:endParaRPr lang="ru-RU"/>
        </a:p>
      </dgm:t>
    </dgm:pt>
    <dgm:pt modelId="{D3420B70-CC30-4D94-B5A3-4E8826A48D0F}">
      <dgm:prSet phldrT="[Текст]" custT="1"/>
      <dgm:spPr/>
      <dgm:t>
        <a:bodyPr/>
        <a:lstStyle/>
        <a:p>
          <a:r>
            <a:rPr lang="ru-RU" sz="2000" dirty="0" smtClean="0">
              <a:latin typeface="Arial Narrow" pitchFamily="34" charset="0"/>
              <a:cs typeface="Aharoni" pitchFamily="2" charset="-79"/>
            </a:rPr>
            <a:t>разработка проектной документации  по объектам «Реконструкция объектов водоснабжения г.Волгодонска»,  «Реконструкция водозаборных сооружений г.Волгодонска» 26,7 </a:t>
          </a:r>
          <a:r>
            <a:rPr lang="ru-RU" sz="2000" dirty="0" err="1" smtClean="0">
              <a:latin typeface="Arial Narrow" pitchFamily="34" charset="0"/>
              <a:cs typeface="Aharoni" pitchFamily="2" charset="-79"/>
            </a:rPr>
            <a:t>млн</a:t>
          </a:r>
          <a:r>
            <a:rPr lang="ru-RU" sz="2000" dirty="0" smtClean="0">
              <a:latin typeface="Arial Narrow" pitchFamily="34" charset="0"/>
              <a:cs typeface="Aharoni" pitchFamily="2" charset="-79"/>
            </a:rPr>
            <a:t> рублей</a:t>
          </a:r>
          <a:endParaRPr lang="ru-RU" sz="2000" dirty="0">
            <a:latin typeface="Arial Narrow" pitchFamily="34" charset="0"/>
            <a:cs typeface="Aharoni" pitchFamily="2" charset="-79"/>
          </a:endParaRPr>
        </a:p>
      </dgm:t>
    </dgm:pt>
    <dgm:pt modelId="{2AE5CE50-2DE0-4833-A957-15AD045D8E26}" type="parTrans" cxnId="{07C45DAC-4CCB-4C5D-A35B-38288D61E958}">
      <dgm:prSet/>
      <dgm:spPr/>
      <dgm:t>
        <a:bodyPr/>
        <a:lstStyle/>
        <a:p>
          <a:endParaRPr lang="ru-RU"/>
        </a:p>
      </dgm:t>
    </dgm:pt>
    <dgm:pt modelId="{889F78C1-C213-4F78-99E6-287E7E557C72}" type="sibTrans" cxnId="{07C45DAC-4CCB-4C5D-A35B-38288D61E958}">
      <dgm:prSet/>
      <dgm:spPr/>
      <dgm:t>
        <a:bodyPr/>
        <a:lstStyle/>
        <a:p>
          <a:endParaRPr lang="ru-RU"/>
        </a:p>
      </dgm:t>
    </dgm:pt>
    <dgm:pt modelId="{A2023E90-85C8-42AE-B830-C88C5896FFEA}" type="pres">
      <dgm:prSet presAssocID="{11A53410-7D92-444B-BD45-0E666DCB9DE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4BC0E0-0FBE-4BF9-8094-01D6EB03D50C}" type="pres">
      <dgm:prSet presAssocID="{45B132D4-426D-4C0B-803E-C21774042AA8}" presName="comp" presStyleCnt="0"/>
      <dgm:spPr/>
    </dgm:pt>
    <dgm:pt modelId="{A0579097-8BF5-4236-BF71-F9ED482D9A12}" type="pres">
      <dgm:prSet presAssocID="{45B132D4-426D-4C0B-803E-C21774042AA8}" presName="box" presStyleLbl="node1" presStyleIdx="0" presStyleCnt="5"/>
      <dgm:spPr/>
      <dgm:t>
        <a:bodyPr/>
        <a:lstStyle/>
        <a:p>
          <a:endParaRPr lang="ru-RU"/>
        </a:p>
      </dgm:t>
    </dgm:pt>
    <dgm:pt modelId="{5EA44235-5494-4834-B847-802D356C2E78}" type="pres">
      <dgm:prSet presAssocID="{45B132D4-426D-4C0B-803E-C21774042AA8}" presName="img" presStyleLbl="fgImgPlace1" presStyleIdx="0" presStyleCnt="5" custScaleX="73993" custScaleY="1030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92C311-9E4C-4FE4-BD82-59F6A95CFCFE}" type="pres">
      <dgm:prSet presAssocID="{45B132D4-426D-4C0B-803E-C21774042AA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19659-51C1-4F9C-AE69-405C974A347F}" type="pres">
      <dgm:prSet presAssocID="{FD616DE6-DB50-4530-A51C-F0A3FC4CD5CE}" presName="spacer" presStyleCnt="0"/>
      <dgm:spPr/>
    </dgm:pt>
    <dgm:pt modelId="{ACE9BD89-C60D-41AF-A6A8-074561310A9B}" type="pres">
      <dgm:prSet presAssocID="{C5EACDB3-7CBF-4EB1-96DA-E465278F5186}" presName="comp" presStyleCnt="0"/>
      <dgm:spPr/>
    </dgm:pt>
    <dgm:pt modelId="{A91E7438-EEFA-48D3-A96B-74AB5292F720}" type="pres">
      <dgm:prSet presAssocID="{C5EACDB3-7CBF-4EB1-96DA-E465278F5186}" presName="box" presStyleLbl="node1" presStyleIdx="1" presStyleCnt="5"/>
      <dgm:spPr/>
      <dgm:t>
        <a:bodyPr/>
        <a:lstStyle/>
        <a:p>
          <a:endParaRPr lang="ru-RU"/>
        </a:p>
      </dgm:t>
    </dgm:pt>
    <dgm:pt modelId="{09898C8F-1A0B-4564-9237-E07C819AF127}" type="pres">
      <dgm:prSet presAssocID="{C5EACDB3-7CBF-4EB1-96DA-E465278F5186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2CC904-DC83-4D9F-9723-1288A2BA22D4}" type="pres">
      <dgm:prSet presAssocID="{C5EACDB3-7CBF-4EB1-96DA-E465278F5186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C432C-DD3A-4ACD-81FA-B45744FF31B7}" type="pres">
      <dgm:prSet presAssocID="{8362A5FD-6714-40B5-9569-42CDF90DB6F3}" presName="spacer" presStyleCnt="0"/>
      <dgm:spPr/>
    </dgm:pt>
    <dgm:pt modelId="{0B2DA36B-04D1-4F90-8E66-FB96D6F0AB81}" type="pres">
      <dgm:prSet presAssocID="{7E027794-F687-42DC-A768-5756A574DB31}" presName="comp" presStyleCnt="0"/>
      <dgm:spPr/>
    </dgm:pt>
    <dgm:pt modelId="{9E502016-2D5C-4898-969C-2DA01A7D50FB}" type="pres">
      <dgm:prSet presAssocID="{7E027794-F687-42DC-A768-5756A574DB31}" presName="box" presStyleLbl="node1" presStyleIdx="2" presStyleCnt="5"/>
      <dgm:spPr/>
      <dgm:t>
        <a:bodyPr/>
        <a:lstStyle/>
        <a:p>
          <a:endParaRPr lang="ru-RU"/>
        </a:p>
      </dgm:t>
    </dgm:pt>
    <dgm:pt modelId="{04624A7F-49DD-4375-AEE5-350505ECD9C0}" type="pres">
      <dgm:prSet presAssocID="{7E027794-F687-42DC-A768-5756A574DB31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9B639B-5422-40B9-AE4F-4269C476C152}" type="pres">
      <dgm:prSet presAssocID="{7E027794-F687-42DC-A768-5756A574DB3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3A064-776B-4BFE-8CC6-53AE02A095AB}" type="pres">
      <dgm:prSet presAssocID="{1A9D78BB-21E5-4901-8D10-734F55A11D1F}" presName="spacer" presStyleCnt="0"/>
      <dgm:spPr/>
    </dgm:pt>
    <dgm:pt modelId="{D7144D05-208E-4896-B4C1-E317D97564AB}" type="pres">
      <dgm:prSet presAssocID="{B97BE42D-D7C6-47ED-BDDD-412DB7BAE973}" presName="comp" presStyleCnt="0"/>
      <dgm:spPr/>
    </dgm:pt>
    <dgm:pt modelId="{598A4E4C-A46C-47D9-9AFE-99EDDEA469E8}" type="pres">
      <dgm:prSet presAssocID="{B97BE42D-D7C6-47ED-BDDD-412DB7BAE973}" presName="box" presStyleLbl="node1" presStyleIdx="3" presStyleCnt="5"/>
      <dgm:spPr/>
      <dgm:t>
        <a:bodyPr/>
        <a:lstStyle/>
        <a:p>
          <a:endParaRPr lang="ru-RU"/>
        </a:p>
      </dgm:t>
    </dgm:pt>
    <dgm:pt modelId="{FAC59406-AD60-4E8C-AFAC-24886713B440}" type="pres">
      <dgm:prSet presAssocID="{B97BE42D-D7C6-47ED-BDDD-412DB7BAE973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25A4B6-FF30-436D-9C3A-ABD509CD2121}" type="pres">
      <dgm:prSet presAssocID="{B97BE42D-D7C6-47ED-BDDD-412DB7BAE97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71FD8-7787-45F0-A767-B4D63AF1A5CB}" type="pres">
      <dgm:prSet presAssocID="{938C339B-194D-4964-8D5B-0AE428F72C74}" presName="spacer" presStyleCnt="0"/>
      <dgm:spPr/>
    </dgm:pt>
    <dgm:pt modelId="{8E8C9A35-3447-44FE-BA15-2C93E37EBC26}" type="pres">
      <dgm:prSet presAssocID="{D3420B70-CC30-4D94-B5A3-4E8826A48D0F}" presName="comp" presStyleCnt="0"/>
      <dgm:spPr/>
    </dgm:pt>
    <dgm:pt modelId="{531B0C87-B9AA-4825-AB54-04AB9127504E}" type="pres">
      <dgm:prSet presAssocID="{D3420B70-CC30-4D94-B5A3-4E8826A48D0F}" presName="box" presStyleLbl="node1" presStyleIdx="4" presStyleCnt="5"/>
      <dgm:spPr/>
      <dgm:t>
        <a:bodyPr/>
        <a:lstStyle/>
        <a:p>
          <a:endParaRPr lang="ru-RU"/>
        </a:p>
      </dgm:t>
    </dgm:pt>
    <dgm:pt modelId="{CC9953EB-0D8E-471B-ABD4-537C054EB4ED}" type="pres">
      <dgm:prSet presAssocID="{D3420B70-CC30-4D94-B5A3-4E8826A48D0F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7DFF8D1-6A98-419A-8CF2-CACE0DB98435}" type="pres">
      <dgm:prSet presAssocID="{D3420B70-CC30-4D94-B5A3-4E8826A48D0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D1174-326A-4C90-BAAD-65F387DAED14}" type="presOf" srcId="{B97BE42D-D7C6-47ED-BDDD-412DB7BAE973}" destId="{1125A4B6-FF30-436D-9C3A-ABD509CD2121}" srcOrd="1" destOrd="0" presId="urn:microsoft.com/office/officeart/2005/8/layout/vList4#1"/>
    <dgm:cxn modelId="{FBA92901-FF01-41AF-ADD2-BB09223CC34A}" type="presOf" srcId="{C5EACDB3-7CBF-4EB1-96DA-E465278F5186}" destId="{A91E7438-EEFA-48D3-A96B-74AB5292F720}" srcOrd="0" destOrd="0" presId="urn:microsoft.com/office/officeart/2005/8/layout/vList4#1"/>
    <dgm:cxn modelId="{BADB8887-7430-4EEF-A6B3-497A8459EEC2}" srcId="{11A53410-7D92-444B-BD45-0E666DCB9DE8}" destId="{B97BE42D-D7C6-47ED-BDDD-412DB7BAE973}" srcOrd="3" destOrd="0" parTransId="{29ADC16A-3C54-4F02-9A8E-FE2B5ABACA43}" sibTransId="{938C339B-194D-4964-8D5B-0AE428F72C74}"/>
    <dgm:cxn modelId="{D4A2EF2F-2708-4401-BAD3-D399B287C501}" type="presOf" srcId="{11A53410-7D92-444B-BD45-0E666DCB9DE8}" destId="{A2023E90-85C8-42AE-B830-C88C5896FFEA}" srcOrd="0" destOrd="0" presId="urn:microsoft.com/office/officeart/2005/8/layout/vList4#1"/>
    <dgm:cxn modelId="{DE703141-E927-49A3-AE7B-5E145A64FD22}" type="presOf" srcId="{C5EACDB3-7CBF-4EB1-96DA-E465278F5186}" destId="{022CC904-DC83-4D9F-9723-1288A2BA22D4}" srcOrd="1" destOrd="0" presId="urn:microsoft.com/office/officeart/2005/8/layout/vList4#1"/>
    <dgm:cxn modelId="{F6ED81F0-ABA1-46F3-9947-292FEC069B52}" type="presOf" srcId="{7E027794-F687-42DC-A768-5756A574DB31}" destId="{D59B639B-5422-40B9-AE4F-4269C476C152}" srcOrd="1" destOrd="0" presId="urn:microsoft.com/office/officeart/2005/8/layout/vList4#1"/>
    <dgm:cxn modelId="{763D6F46-359D-47B7-A6E8-F76A8B76CE1B}" srcId="{11A53410-7D92-444B-BD45-0E666DCB9DE8}" destId="{C5EACDB3-7CBF-4EB1-96DA-E465278F5186}" srcOrd="1" destOrd="0" parTransId="{15C2A240-EBC4-4B91-B5E9-CCFE8996CF74}" sibTransId="{8362A5FD-6714-40B5-9569-42CDF90DB6F3}"/>
    <dgm:cxn modelId="{07C45DAC-4CCB-4C5D-A35B-38288D61E958}" srcId="{11A53410-7D92-444B-BD45-0E666DCB9DE8}" destId="{D3420B70-CC30-4D94-B5A3-4E8826A48D0F}" srcOrd="4" destOrd="0" parTransId="{2AE5CE50-2DE0-4833-A957-15AD045D8E26}" sibTransId="{889F78C1-C213-4F78-99E6-287E7E557C72}"/>
    <dgm:cxn modelId="{A641723F-C728-410C-AA91-8E9D4FD1F99B}" type="presOf" srcId="{45B132D4-426D-4C0B-803E-C21774042AA8}" destId="{A0579097-8BF5-4236-BF71-F9ED482D9A12}" srcOrd="0" destOrd="0" presId="urn:microsoft.com/office/officeart/2005/8/layout/vList4#1"/>
    <dgm:cxn modelId="{6B18CFA0-17B5-4E7D-A9A6-A26227E9F543}" type="presOf" srcId="{D3420B70-CC30-4D94-B5A3-4E8826A48D0F}" destId="{57DFF8D1-6A98-419A-8CF2-CACE0DB98435}" srcOrd="1" destOrd="0" presId="urn:microsoft.com/office/officeart/2005/8/layout/vList4#1"/>
    <dgm:cxn modelId="{8A472211-9F93-4BB5-939B-3F9120DE39CF}" srcId="{11A53410-7D92-444B-BD45-0E666DCB9DE8}" destId="{45B132D4-426D-4C0B-803E-C21774042AA8}" srcOrd="0" destOrd="0" parTransId="{463E1A15-EFEB-4D5D-A68C-BEAB9E3F9093}" sibTransId="{FD616DE6-DB50-4530-A51C-F0A3FC4CD5CE}"/>
    <dgm:cxn modelId="{3F6D250C-8070-48D0-850C-B416B3088ABC}" type="presOf" srcId="{45B132D4-426D-4C0B-803E-C21774042AA8}" destId="{2692C311-9E4C-4FE4-BD82-59F6A95CFCFE}" srcOrd="1" destOrd="0" presId="urn:microsoft.com/office/officeart/2005/8/layout/vList4#1"/>
    <dgm:cxn modelId="{6B0E75DC-1FE5-47AA-97E5-174AFC0E4116}" type="presOf" srcId="{B97BE42D-D7C6-47ED-BDDD-412DB7BAE973}" destId="{598A4E4C-A46C-47D9-9AFE-99EDDEA469E8}" srcOrd="0" destOrd="0" presId="urn:microsoft.com/office/officeart/2005/8/layout/vList4#1"/>
    <dgm:cxn modelId="{85E72D92-699E-492C-981C-294695D37563}" srcId="{11A53410-7D92-444B-BD45-0E666DCB9DE8}" destId="{7E027794-F687-42DC-A768-5756A574DB31}" srcOrd="2" destOrd="0" parTransId="{A3AB1541-2A8F-47E5-89F4-446D13E3E352}" sibTransId="{1A9D78BB-21E5-4901-8D10-734F55A11D1F}"/>
    <dgm:cxn modelId="{9021B2ED-F3B8-4F84-88B1-6290B53DC665}" type="presOf" srcId="{7E027794-F687-42DC-A768-5756A574DB31}" destId="{9E502016-2D5C-4898-969C-2DA01A7D50FB}" srcOrd="0" destOrd="0" presId="urn:microsoft.com/office/officeart/2005/8/layout/vList4#1"/>
    <dgm:cxn modelId="{54C07C42-D2D4-4A38-8EEC-4DAC15282CC4}" type="presOf" srcId="{D3420B70-CC30-4D94-B5A3-4E8826A48D0F}" destId="{531B0C87-B9AA-4825-AB54-04AB9127504E}" srcOrd="0" destOrd="0" presId="urn:microsoft.com/office/officeart/2005/8/layout/vList4#1"/>
    <dgm:cxn modelId="{F23973B0-468E-41F5-BFA5-5E6111F3D0B6}" type="presParOf" srcId="{A2023E90-85C8-42AE-B830-C88C5896FFEA}" destId="{484BC0E0-0FBE-4BF9-8094-01D6EB03D50C}" srcOrd="0" destOrd="0" presId="urn:microsoft.com/office/officeart/2005/8/layout/vList4#1"/>
    <dgm:cxn modelId="{172D03B3-D954-4C6C-80D8-83E22013BABD}" type="presParOf" srcId="{484BC0E0-0FBE-4BF9-8094-01D6EB03D50C}" destId="{A0579097-8BF5-4236-BF71-F9ED482D9A12}" srcOrd="0" destOrd="0" presId="urn:microsoft.com/office/officeart/2005/8/layout/vList4#1"/>
    <dgm:cxn modelId="{4342BCCA-F561-4F12-B052-73FFCCF60B8F}" type="presParOf" srcId="{484BC0E0-0FBE-4BF9-8094-01D6EB03D50C}" destId="{5EA44235-5494-4834-B847-802D356C2E78}" srcOrd="1" destOrd="0" presId="urn:microsoft.com/office/officeart/2005/8/layout/vList4#1"/>
    <dgm:cxn modelId="{12E1A952-7228-4B25-9CFC-E99A16EE327E}" type="presParOf" srcId="{484BC0E0-0FBE-4BF9-8094-01D6EB03D50C}" destId="{2692C311-9E4C-4FE4-BD82-59F6A95CFCFE}" srcOrd="2" destOrd="0" presId="urn:microsoft.com/office/officeart/2005/8/layout/vList4#1"/>
    <dgm:cxn modelId="{0C2368BC-BC05-48E2-BE55-5EBCB28BA4A3}" type="presParOf" srcId="{A2023E90-85C8-42AE-B830-C88C5896FFEA}" destId="{13E19659-51C1-4F9C-AE69-405C974A347F}" srcOrd="1" destOrd="0" presId="urn:microsoft.com/office/officeart/2005/8/layout/vList4#1"/>
    <dgm:cxn modelId="{B3C50494-3C28-4E3F-B9E3-27D068C18BB2}" type="presParOf" srcId="{A2023E90-85C8-42AE-B830-C88C5896FFEA}" destId="{ACE9BD89-C60D-41AF-A6A8-074561310A9B}" srcOrd="2" destOrd="0" presId="urn:microsoft.com/office/officeart/2005/8/layout/vList4#1"/>
    <dgm:cxn modelId="{F470B350-8734-4076-8FDC-184D753541B0}" type="presParOf" srcId="{ACE9BD89-C60D-41AF-A6A8-074561310A9B}" destId="{A91E7438-EEFA-48D3-A96B-74AB5292F720}" srcOrd="0" destOrd="0" presId="urn:microsoft.com/office/officeart/2005/8/layout/vList4#1"/>
    <dgm:cxn modelId="{4C88AAA2-8602-4FD7-B6B7-22DE93CC64A0}" type="presParOf" srcId="{ACE9BD89-C60D-41AF-A6A8-074561310A9B}" destId="{09898C8F-1A0B-4564-9237-E07C819AF127}" srcOrd="1" destOrd="0" presId="urn:microsoft.com/office/officeart/2005/8/layout/vList4#1"/>
    <dgm:cxn modelId="{CF2C9F08-DE73-45DD-AD09-35F4A3003505}" type="presParOf" srcId="{ACE9BD89-C60D-41AF-A6A8-074561310A9B}" destId="{022CC904-DC83-4D9F-9723-1288A2BA22D4}" srcOrd="2" destOrd="0" presId="urn:microsoft.com/office/officeart/2005/8/layout/vList4#1"/>
    <dgm:cxn modelId="{4A2B743E-2BC5-4A4D-BBB4-76AC77581986}" type="presParOf" srcId="{A2023E90-85C8-42AE-B830-C88C5896FFEA}" destId="{88FC432C-DD3A-4ACD-81FA-B45744FF31B7}" srcOrd="3" destOrd="0" presId="urn:microsoft.com/office/officeart/2005/8/layout/vList4#1"/>
    <dgm:cxn modelId="{731C3E90-364B-4507-92D8-C35CA265D4B3}" type="presParOf" srcId="{A2023E90-85C8-42AE-B830-C88C5896FFEA}" destId="{0B2DA36B-04D1-4F90-8E66-FB96D6F0AB81}" srcOrd="4" destOrd="0" presId="urn:microsoft.com/office/officeart/2005/8/layout/vList4#1"/>
    <dgm:cxn modelId="{4287516B-416A-413E-893A-03505F2CE058}" type="presParOf" srcId="{0B2DA36B-04D1-4F90-8E66-FB96D6F0AB81}" destId="{9E502016-2D5C-4898-969C-2DA01A7D50FB}" srcOrd="0" destOrd="0" presId="urn:microsoft.com/office/officeart/2005/8/layout/vList4#1"/>
    <dgm:cxn modelId="{60F50E79-AE06-438C-80B5-7E5A45C7019D}" type="presParOf" srcId="{0B2DA36B-04D1-4F90-8E66-FB96D6F0AB81}" destId="{04624A7F-49DD-4375-AEE5-350505ECD9C0}" srcOrd="1" destOrd="0" presId="urn:microsoft.com/office/officeart/2005/8/layout/vList4#1"/>
    <dgm:cxn modelId="{BA33C70A-B785-4AF0-A2FD-21DFC3C6AFD5}" type="presParOf" srcId="{0B2DA36B-04D1-4F90-8E66-FB96D6F0AB81}" destId="{D59B639B-5422-40B9-AE4F-4269C476C152}" srcOrd="2" destOrd="0" presId="urn:microsoft.com/office/officeart/2005/8/layout/vList4#1"/>
    <dgm:cxn modelId="{2DACC0FD-DF2B-41C0-95B8-9CCB81AD3BDF}" type="presParOf" srcId="{A2023E90-85C8-42AE-B830-C88C5896FFEA}" destId="{C8D3A064-776B-4BFE-8CC6-53AE02A095AB}" srcOrd="5" destOrd="0" presId="urn:microsoft.com/office/officeart/2005/8/layout/vList4#1"/>
    <dgm:cxn modelId="{246C9388-3D02-4B68-B94C-827651EEA69C}" type="presParOf" srcId="{A2023E90-85C8-42AE-B830-C88C5896FFEA}" destId="{D7144D05-208E-4896-B4C1-E317D97564AB}" srcOrd="6" destOrd="0" presId="urn:microsoft.com/office/officeart/2005/8/layout/vList4#1"/>
    <dgm:cxn modelId="{3FB775EF-8CAC-435F-A2BA-3E3285A785AA}" type="presParOf" srcId="{D7144D05-208E-4896-B4C1-E317D97564AB}" destId="{598A4E4C-A46C-47D9-9AFE-99EDDEA469E8}" srcOrd="0" destOrd="0" presId="urn:microsoft.com/office/officeart/2005/8/layout/vList4#1"/>
    <dgm:cxn modelId="{773734E4-06BA-4028-986C-3059F43271F9}" type="presParOf" srcId="{D7144D05-208E-4896-B4C1-E317D97564AB}" destId="{FAC59406-AD60-4E8C-AFAC-24886713B440}" srcOrd="1" destOrd="0" presId="urn:microsoft.com/office/officeart/2005/8/layout/vList4#1"/>
    <dgm:cxn modelId="{C49C86F9-88EB-41CA-B48D-BBCCAB37F33E}" type="presParOf" srcId="{D7144D05-208E-4896-B4C1-E317D97564AB}" destId="{1125A4B6-FF30-436D-9C3A-ABD509CD2121}" srcOrd="2" destOrd="0" presId="urn:microsoft.com/office/officeart/2005/8/layout/vList4#1"/>
    <dgm:cxn modelId="{A8C1EB29-257D-47EA-897B-E071E5AB6D2F}" type="presParOf" srcId="{A2023E90-85C8-42AE-B830-C88C5896FFEA}" destId="{A3471FD8-7787-45F0-A767-B4D63AF1A5CB}" srcOrd="7" destOrd="0" presId="urn:microsoft.com/office/officeart/2005/8/layout/vList4#1"/>
    <dgm:cxn modelId="{769F7BCC-F69D-4AAD-9D0C-3203FB2F258B}" type="presParOf" srcId="{A2023E90-85C8-42AE-B830-C88C5896FFEA}" destId="{8E8C9A35-3447-44FE-BA15-2C93E37EBC26}" srcOrd="8" destOrd="0" presId="urn:microsoft.com/office/officeart/2005/8/layout/vList4#1"/>
    <dgm:cxn modelId="{4CEB4D25-FC5D-46F9-A7CC-73D794D1364C}" type="presParOf" srcId="{8E8C9A35-3447-44FE-BA15-2C93E37EBC26}" destId="{531B0C87-B9AA-4825-AB54-04AB9127504E}" srcOrd="0" destOrd="0" presId="urn:microsoft.com/office/officeart/2005/8/layout/vList4#1"/>
    <dgm:cxn modelId="{40A0F6BB-F576-45BF-ADF5-A9566C9CDBB8}" type="presParOf" srcId="{8E8C9A35-3447-44FE-BA15-2C93E37EBC26}" destId="{CC9953EB-0D8E-471B-ABD4-537C054EB4ED}" srcOrd="1" destOrd="0" presId="urn:microsoft.com/office/officeart/2005/8/layout/vList4#1"/>
    <dgm:cxn modelId="{30A54377-FE97-49B9-AA00-BBA2C4992401}" type="presParOf" srcId="{8E8C9A35-3447-44FE-BA15-2C93E37EBC26}" destId="{57DFF8D1-6A98-419A-8CF2-CACE0DB9843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56FCB7-7E8D-46B7-9DF4-42C8A62325B1}">
      <dsp:nvSpPr>
        <dsp:cNvPr id="0" name=""/>
        <dsp:cNvSpPr/>
      </dsp:nvSpPr>
      <dsp:spPr>
        <a:xfrm>
          <a:off x="0" y="0"/>
          <a:ext cx="2094121" cy="6357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Прогноз социального-экономического развития города Волгодонска на 2020-2022 годы</a:t>
          </a:r>
          <a:endParaRPr lang="ru-RU" sz="18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0" y="2543192"/>
        <a:ext cx="2094121" cy="2543192"/>
      </dsp:txXfrm>
    </dsp:sp>
    <dsp:sp modelId="{87E3A4EF-916C-4FD2-AE6D-4576F815A184}">
      <dsp:nvSpPr>
        <dsp:cNvPr id="0" name=""/>
        <dsp:cNvSpPr/>
      </dsp:nvSpPr>
      <dsp:spPr>
        <a:xfrm>
          <a:off x="105066" y="357194"/>
          <a:ext cx="1887983" cy="173716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7FC265-08F1-4474-BAC4-BF8D92E5329D}">
      <dsp:nvSpPr>
        <dsp:cNvPr id="0" name=""/>
        <dsp:cNvSpPr/>
      </dsp:nvSpPr>
      <dsp:spPr>
        <a:xfrm>
          <a:off x="2158942" y="0"/>
          <a:ext cx="2094121" cy="63579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Основные направления бюджетной  и налоговой политики города Волгодонска на 2020-2022 годы</a:t>
          </a:r>
          <a:endParaRPr lang="ru-RU" sz="18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158942" y="2543192"/>
        <a:ext cx="2094121" cy="2543192"/>
      </dsp:txXfrm>
    </dsp:sp>
    <dsp:sp modelId="{FE40540E-5BDC-40E7-9876-D0B45BA3801E}">
      <dsp:nvSpPr>
        <dsp:cNvPr id="0" name=""/>
        <dsp:cNvSpPr/>
      </dsp:nvSpPr>
      <dsp:spPr>
        <a:xfrm>
          <a:off x="2287848" y="357194"/>
          <a:ext cx="1889183" cy="175668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0B4652-AD55-4681-8170-251D18DF12DC}">
      <dsp:nvSpPr>
        <dsp:cNvPr id="0" name=""/>
        <dsp:cNvSpPr/>
      </dsp:nvSpPr>
      <dsp:spPr>
        <a:xfrm>
          <a:off x="4286612" y="0"/>
          <a:ext cx="2094121" cy="63579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Муниципальные программы города Волгодонска со сроком реализации начиная с 2020 года </a:t>
          </a:r>
          <a:endParaRPr lang="ru-RU" sz="18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286612" y="2543192"/>
        <a:ext cx="2094121" cy="2543192"/>
      </dsp:txXfrm>
    </dsp:sp>
    <dsp:sp modelId="{08B25860-B48F-495D-9AA9-2871E2F9C532}">
      <dsp:nvSpPr>
        <dsp:cNvPr id="0" name=""/>
        <dsp:cNvSpPr/>
      </dsp:nvSpPr>
      <dsp:spPr>
        <a:xfrm>
          <a:off x="4391339" y="357194"/>
          <a:ext cx="1889164" cy="173716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137D75-3205-47C8-8999-51A10BA10962}">
      <dsp:nvSpPr>
        <dsp:cNvPr id="0" name=""/>
        <dsp:cNvSpPr/>
      </dsp:nvSpPr>
      <dsp:spPr>
        <a:xfrm>
          <a:off x="6472832" y="0"/>
          <a:ext cx="2094121" cy="63579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Проект областного закона «Об областном бюджете на 2020 год и на плановый период 2021 и 2022 годов» в первом чтении</a:t>
          </a:r>
          <a:endParaRPr lang="ru-RU" sz="18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6472832" y="2543192"/>
        <a:ext cx="2094121" cy="2543192"/>
      </dsp:txXfrm>
    </dsp:sp>
    <dsp:sp modelId="{8BE4B705-6A8B-45B2-B31D-2EB17D4D4561}">
      <dsp:nvSpPr>
        <dsp:cNvPr id="0" name=""/>
        <dsp:cNvSpPr/>
      </dsp:nvSpPr>
      <dsp:spPr>
        <a:xfrm>
          <a:off x="6605921" y="357183"/>
          <a:ext cx="1879243" cy="171563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C1C82F-5F68-4462-A05F-932C321E9A0C}">
      <dsp:nvSpPr>
        <dsp:cNvPr id="0" name=""/>
        <dsp:cNvSpPr/>
      </dsp:nvSpPr>
      <dsp:spPr>
        <a:xfrm>
          <a:off x="-13" y="5072099"/>
          <a:ext cx="8568979" cy="1158608"/>
        </a:xfrm>
        <a:prstGeom prst="ribbon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A1B6F1-81D2-4758-8D07-066EFC6118CF}">
      <dsp:nvSpPr>
        <dsp:cNvPr id="0" name=""/>
        <dsp:cNvSpPr/>
      </dsp:nvSpPr>
      <dsp:spPr>
        <a:xfrm>
          <a:off x="0" y="4373433"/>
          <a:ext cx="8643998" cy="11450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обеспечение реализации Указа Президента РФ от 07.05.2018 №204 «О национальных целях и стратегических задачах развития Российской Федерации на период до 2024 года»</a:t>
          </a:r>
          <a:endParaRPr lang="ru-RU" sz="18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0" y="4373433"/>
        <a:ext cx="8643998" cy="1145077"/>
      </dsp:txXfrm>
    </dsp:sp>
    <dsp:sp modelId="{B1994DEC-A438-444A-9F45-4C31F637F53E}">
      <dsp:nvSpPr>
        <dsp:cNvPr id="0" name=""/>
        <dsp:cNvSpPr/>
      </dsp:nvSpPr>
      <dsp:spPr>
        <a:xfrm rot="10800000">
          <a:off x="0" y="3045716"/>
          <a:ext cx="8643998" cy="1536479"/>
        </a:xfrm>
        <a:prstGeom prst="upArrowCallout">
          <a:avLst/>
        </a:prstGeom>
        <a:gradFill rotWithShape="0">
          <a:gsLst>
            <a:gs pos="0">
              <a:schemeClr val="accent5">
                <a:hueOff val="-1032172"/>
                <a:satOff val="10348"/>
                <a:lumOff val="-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1032172"/>
                <a:satOff val="10348"/>
                <a:lumOff val="-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1032172"/>
                <a:satOff val="10348"/>
                <a:lumOff val="-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изменение процента софинансирования   на  2021 год  – 24,9%,  на 2022 год – 24,7%;</a:t>
          </a:r>
          <a:endParaRPr lang="ru-RU" sz="18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10800000">
        <a:off x="0" y="3045716"/>
        <a:ext cx="8643998" cy="1536479"/>
      </dsp:txXfrm>
    </dsp:sp>
    <dsp:sp modelId="{7E93CD2A-8BCD-40CF-B4A4-66E214EE2DD5}">
      <dsp:nvSpPr>
        <dsp:cNvPr id="0" name=""/>
        <dsp:cNvSpPr/>
      </dsp:nvSpPr>
      <dsp:spPr>
        <a:xfrm rot="10800000">
          <a:off x="0" y="1524222"/>
          <a:ext cx="8643998" cy="1536479"/>
        </a:xfrm>
        <a:prstGeom prst="upArrowCallout">
          <a:avLst/>
        </a:prstGeom>
        <a:gradFill rotWithShape="0">
          <a:gsLst>
            <a:gs pos="0">
              <a:schemeClr val="accent5">
                <a:hueOff val="-2064345"/>
                <a:satOff val="20696"/>
                <a:lumOff val="-14379"/>
                <a:alphaOff val="0"/>
                <a:shade val="51000"/>
                <a:satMod val="130000"/>
              </a:schemeClr>
            </a:gs>
            <a:gs pos="80000">
              <a:schemeClr val="accent5">
                <a:hueOff val="-2064345"/>
                <a:satOff val="20696"/>
                <a:lumOff val="-14379"/>
                <a:alphaOff val="0"/>
                <a:shade val="93000"/>
                <a:satMod val="130000"/>
              </a:schemeClr>
            </a:gs>
            <a:gs pos="100000">
              <a:schemeClr val="accent5">
                <a:hueOff val="-2064345"/>
                <a:satOff val="20696"/>
                <a:lumOff val="-143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предусмотрены дополнительные средства для повышения зарплаты отдельных категорий работников</a:t>
          </a:r>
          <a:endParaRPr lang="ru-RU" sz="20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10800000">
        <a:off x="0" y="1524222"/>
        <a:ext cx="8643998" cy="1536479"/>
      </dsp:txXfrm>
    </dsp:sp>
    <dsp:sp modelId="{6665FF82-83FE-44E4-B8BD-778BF6058EC4}">
      <dsp:nvSpPr>
        <dsp:cNvPr id="0" name=""/>
        <dsp:cNvSpPr/>
      </dsp:nvSpPr>
      <dsp:spPr>
        <a:xfrm rot="10800000">
          <a:off x="0" y="2727"/>
          <a:ext cx="8643998" cy="1536479"/>
        </a:xfrm>
        <a:prstGeom prst="upArrowCallout">
          <a:avLst/>
        </a:prstGeom>
        <a:gradFill rotWithShape="0">
          <a:gsLst>
            <a:gs pos="0">
              <a:schemeClr val="accent5">
                <a:hueOff val="-3096517"/>
                <a:satOff val="31044"/>
                <a:lumOff val="-2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3096517"/>
                <a:satOff val="31044"/>
                <a:lumOff val="-2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3096517"/>
                <a:satOff val="31044"/>
                <a:lumOff val="-2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доходы бюджета сформированы с учетом изменений, внесенных в бюджетное и налоговое законодательство</a:t>
          </a:r>
          <a:endParaRPr lang="ru-RU" sz="20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10800000">
        <a:off x="0" y="2727"/>
        <a:ext cx="8643998" cy="15364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665495-AFAD-463F-9717-3E423580C1C7}">
      <dsp:nvSpPr>
        <dsp:cNvPr id="0" name=""/>
        <dsp:cNvSpPr/>
      </dsp:nvSpPr>
      <dsp:spPr>
        <a:xfrm>
          <a:off x="4064029" y="914118"/>
          <a:ext cx="2386153" cy="318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91"/>
              </a:lnTo>
              <a:lnTo>
                <a:pt x="2386153" y="70291"/>
              </a:lnTo>
              <a:lnTo>
                <a:pt x="2386153" y="318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8160B-01A0-4AED-B59F-D649FBBB50A3}">
      <dsp:nvSpPr>
        <dsp:cNvPr id="0" name=""/>
        <dsp:cNvSpPr/>
      </dsp:nvSpPr>
      <dsp:spPr>
        <a:xfrm>
          <a:off x="3928443" y="914118"/>
          <a:ext cx="135585" cy="318425"/>
        </a:xfrm>
        <a:custGeom>
          <a:avLst/>
          <a:gdLst/>
          <a:ahLst/>
          <a:cxnLst/>
          <a:rect l="0" t="0" r="0" b="0"/>
          <a:pathLst>
            <a:path>
              <a:moveTo>
                <a:pt x="135585" y="0"/>
              </a:moveTo>
              <a:lnTo>
                <a:pt x="135585" y="70291"/>
              </a:lnTo>
              <a:lnTo>
                <a:pt x="0" y="70291"/>
              </a:lnTo>
              <a:lnTo>
                <a:pt x="0" y="318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CCBB7-592D-4DD4-9235-506D9A20359D}">
      <dsp:nvSpPr>
        <dsp:cNvPr id="0" name=""/>
        <dsp:cNvSpPr/>
      </dsp:nvSpPr>
      <dsp:spPr>
        <a:xfrm>
          <a:off x="1669251" y="914118"/>
          <a:ext cx="2394778" cy="318425"/>
        </a:xfrm>
        <a:custGeom>
          <a:avLst/>
          <a:gdLst/>
          <a:ahLst/>
          <a:cxnLst/>
          <a:rect l="0" t="0" r="0" b="0"/>
          <a:pathLst>
            <a:path>
              <a:moveTo>
                <a:pt x="2394778" y="0"/>
              </a:moveTo>
              <a:lnTo>
                <a:pt x="2394778" y="70291"/>
              </a:lnTo>
              <a:lnTo>
                <a:pt x="0" y="70291"/>
              </a:lnTo>
              <a:lnTo>
                <a:pt x="0" y="318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EABF5-5131-48DD-81BF-5A9ED8F803C4}">
      <dsp:nvSpPr>
        <dsp:cNvPr id="0" name=""/>
        <dsp:cNvSpPr/>
      </dsp:nvSpPr>
      <dsp:spPr>
        <a:xfrm>
          <a:off x="-69120" y="-68412"/>
          <a:ext cx="8266299" cy="98253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D9819-F40D-4106-BBBB-4F077405E4D5}">
      <dsp:nvSpPr>
        <dsp:cNvPr id="0" name=""/>
        <dsp:cNvSpPr/>
      </dsp:nvSpPr>
      <dsp:spPr>
        <a:xfrm>
          <a:off x="228491" y="214318"/>
          <a:ext cx="8266299" cy="982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Строительство общеобразовательной школы на 600 мест в микрорайоне "В-9" г.Волгодонска  - </a:t>
          </a:r>
          <a:r>
            <a:rPr lang="ru-RU" sz="3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841,2</a:t>
          </a:r>
          <a:r>
            <a:rPr lang="ru-RU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  <a:r>
            <a:rPr lang="ru-RU" sz="2000" b="1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млн</a:t>
          </a:r>
          <a:r>
            <a:rPr lang="ru-RU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рублей</a:t>
          </a:r>
          <a:endParaRPr lang="ru-RU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8491" y="214318"/>
        <a:ext cx="8266299" cy="982530"/>
      </dsp:txXfrm>
    </dsp:sp>
    <dsp:sp modelId="{25064CA6-D5A3-4F53-B64E-A676E36E5593}">
      <dsp:nvSpPr>
        <dsp:cNvPr id="0" name=""/>
        <dsp:cNvSpPr/>
      </dsp:nvSpPr>
      <dsp:spPr>
        <a:xfrm>
          <a:off x="712354" y="1232543"/>
          <a:ext cx="1913792" cy="54486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8AB63-363D-4769-9A7B-8AB2209D49F8}">
      <dsp:nvSpPr>
        <dsp:cNvPr id="0" name=""/>
        <dsp:cNvSpPr/>
      </dsp:nvSpPr>
      <dsp:spPr>
        <a:xfrm>
          <a:off x="1009966" y="1515274"/>
          <a:ext cx="1913792" cy="54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2020 году – 168,2 </a:t>
          </a:r>
          <a:r>
            <a:rPr lang="ru-RU" sz="1600" b="1" kern="1200" dirty="0" err="1" smtClean="0"/>
            <a:t>млн</a:t>
          </a:r>
          <a:r>
            <a:rPr lang="ru-RU" sz="1600" b="1" kern="1200" dirty="0" smtClean="0"/>
            <a:t> рублей</a:t>
          </a:r>
        </a:p>
      </dsp:txBody>
      <dsp:txXfrm>
        <a:off x="1009966" y="1515274"/>
        <a:ext cx="1913792" cy="544867"/>
      </dsp:txXfrm>
    </dsp:sp>
    <dsp:sp modelId="{43994BA8-D97C-4A90-844D-B7E45004FCAA}">
      <dsp:nvSpPr>
        <dsp:cNvPr id="0" name=""/>
        <dsp:cNvSpPr/>
      </dsp:nvSpPr>
      <dsp:spPr>
        <a:xfrm>
          <a:off x="3034304" y="1232543"/>
          <a:ext cx="1788278" cy="49715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15858-D4D6-4A16-8620-78EC9F35004C}">
      <dsp:nvSpPr>
        <dsp:cNvPr id="0" name=""/>
        <dsp:cNvSpPr/>
      </dsp:nvSpPr>
      <dsp:spPr>
        <a:xfrm>
          <a:off x="3331916" y="1515274"/>
          <a:ext cx="1788278" cy="497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2021 году – 420,6 </a:t>
          </a:r>
          <a:r>
            <a:rPr lang="ru-RU" sz="1600" b="1" kern="1200" dirty="0" err="1" smtClean="0"/>
            <a:t>млн</a:t>
          </a:r>
          <a:r>
            <a:rPr lang="ru-RU" sz="1600" b="1" kern="1200" dirty="0" smtClean="0"/>
            <a:t> рублей</a:t>
          </a:r>
        </a:p>
      </dsp:txBody>
      <dsp:txXfrm>
        <a:off x="3331916" y="1515274"/>
        <a:ext cx="1788278" cy="497158"/>
      </dsp:txXfrm>
    </dsp:sp>
    <dsp:sp modelId="{58E5AA71-0616-47A8-BB28-614D75956F0C}">
      <dsp:nvSpPr>
        <dsp:cNvPr id="0" name=""/>
        <dsp:cNvSpPr/>
      </dsp:nvSpPr>
      <dsp:spPr>
        <a:xfrm>
          <a:off x="5428787" y="1232543"/>
          <a:ext cx="2042789" cy="54486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B15A5-229D-4FE3-BAF8-ADAF9272490D}">
      <dsp:nvSpPr>
        <dsp:cNvPr id="0" name=""/>
        <dsp:cNvSpPr/>
      </dsp:nvSpPr>
      <dsp:spPr>
        <a:xfrm>
          <a:off x="5726399" y="1515274"/>
          <a:ext cx="2042789" cy="544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2022 году – 252,4 </a:t>
          </a:r>
          <a:r>
            <a:rPr lang="ru-RU" sz="1600" b="1" kern="1200" dirty="0" err="1" smtClean="0"/>
            <a:t>млн</a:t>
          </a:r>
          <a:r>
            <a:rPr lang="ru-RU" sz="1600" b="1" kern="1200" dirty="0" smtClean="0"/>
            <a:t> рублей</a:t>
          </a:r>
        </a:p>
      </dsp:txBody>
      <dsp:txXfrm>
        <a:off x="5726399" y="1515274"/>
        <a:ext cx="2042789" cy="5448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6B3AE-949A-4E09-A7EA-C3C8CBF43C87}">
      <dsp:nvSpPr>
        <dsp:cNvPr id="0" name=""/>
        <dsp:cNvSpPr/>
      </dsp:nvSpPr>
      <dsp:spPr>
        <a:xfrm>
          <a:off x="63339" y="37260"/>
          <a:ext cx="2451466" cy="156783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Дорожное хозяйство</a:t>
          </a:r>
          <a:r>
            <a:rPr lang="ru-RU" sz="2400" kern="1200" dirty="0" smtClean="0"/>
            <a:t>  </a:t>
          </a:r>
          <a:endParaRPr lang="ru-RU" sz="2400" kern="1200" dirty="0"/>
        </a:p>
      </dsp:txBody>
      <dsp:txXfrm>
        <a:off x="63339" y="37260"/>
        <a:ext cx="2451466" cy="1567830"/>
      </dsp:txXfrm>
    </dsp:sp>
    <dsp:sp modelId="{26051CA2-A8EE-4BF5-94AE-A193F10ED2C9}">
      <dsp:nvSpPr>
        <dsp:cNvPr id="0" name=""/>
        <dsp:cNvSpPr/>
      </dsp:nvSpPr>
      <dsp:spPr>
        <a:xfrm>
          <a:off x="308486" y="1605090"/>
          <a:ext cx="120142" cy="1158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357"/>
              </a:lnTo>
              <a:lnTo>
                <a:pt x="120142" y="11583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1023B-DC00-4562-B10B-076623FB1FE3}">
      <dsp:nvSpPr>
        <dsp:cNvPr id="0" name=""/>
        <dsp:cNvSpPr/>
      </dsp:nvSpPr>
      <dsp:spPr>
        <a:xfrm>
          <a:off x="428628" y="2143140"/>
          <a:ext cx="2557981" cy="124061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разработка проектной документации на строительство автомобильных дорог – 12,6 </a:t>
          </a:r>
          <a:r>
            <a:rPr lang="ru-RU" sz="1600" b="1" kern="1200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млн</a:t>
          </a: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рублей</a:t>
          </a:r>
        </a:p>
      </dsp:txBody>
      <dsp:txXfrm>
        <a:off x="428628" y="2143140"/>
        <a:ext cx="2557981" cy="1240614"/>
      </dsp:txXfrm>
    </dsp:sp>
    <dsp:sp modelId="{AE0ADB98-1920-4E5B-AAD9-8907BB8359C0}">
      <dsp:nvSpPr>
        <dsp:cNvPr id="0" name=""/>
        <dsp:cNvSpPr/>
      </dsp:nvSpPr>
      <dsp:spPr>
        <a:xfrm>
          <a:off x="308486" y="1605090"/>
          <a:ext cx="263017" cy="3795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266"/>
              </a:lnTo>
              <a:lnTo>
                <a:pt x="263017" y="37952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B7BA1-C2D2-4C3F-A060-0E7CCC8DF0F7}">
      <dsp:nvSpPr>
        <dsp:cNvPr id="0" name=""/>
        <dsp:cNvSpPr/>
      </dsp:nvSpPr>
      <dsp:spPr>
        <a:xfrm>
          <a:off x="571503" y="5072097"/>
          <a:ext cx="5657728" cy="65651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3">
              <a:hueOff val="9001922"/>
              <a:satOff val="813"/>
              <a:lumOff val="-8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продолжение строительства мостового перехода через балку </a:t>
          </a:r>
          <a:r>
            <a:rPr lang="ru-RU" sz="1600" b="1" kern="1200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Сухо-Соленовская</a:t>
          </a: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– 10,0 </a:t>
          </a:r>
          <a:r>
            <a:rPr lang="ru-RU" sz="1600" b="1" kern="1200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млн</a:t>
          </a: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рублей</a:t>
          </a:r>
          <a:endParaRPr lang="ru-RU" sz="1600" b="1" kern="1200" dirty="0">
            <a:solidFill>
              <a:schemeClr val="bg2">
                <a:lumMod val="25000"/>
              </a:schemeClr>
            </a:solidFill>
            <a:latin typeface="+mn-lt"/>
          </a:endParaRPr>
        </a:p>
      </dsp:txBody>
      <dsp:txXfrm>
        <a:off x="571503" y="5072097"/>
        <a:ext cx="5657728" cy="656519"/>
      </dsp:txXfrm>
    </dsp:sp>
    <dsp:sp modelId="{EFBD6948-6813-458E-B4C1-85C62D467E3C}">
      <dsp:nvSpPr>
        <dsp:cNvPr id="0" name=""/>
        <dsp:cNvSpPr/>
      </dsp:nvSpPr>
      <dsp:spPr>
        <a:xfrm>
          <a:off x="2705695" y="37260"/>
          <a:ext cx="2847817" cy="1485956"/>
        </a:xfrm>
        <a:prstGeom prst="roundRect">
          <a:avLst>
            <a:gd name="adj" fmla="val 10000"/>
          </a:avLst>
        </a:prstGeom>
        <a:solidFill>
          <a:srgbClr val="A085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Изготовление </a:t>
          </a:r>
          <a:r>
            <a:rPr lang="ru-RU" sz="1800" b="1" kern="1200" dirty="0" smtClean="0"/>
            <a:t>проектной документации на капитальный ремонт МБОУ «Лицей №16» – </a:t>
          </a:r>
          <a:r>
            <a:rPr lang="ru-RU" sz="2000" b="1" kern="1200" dirty="0" smtClean="0"/>
            <a:t>13,8 </a:t>
          </a:r>
          <a:r>
            <a:rPr lang="ru-RU" sz="2000" b="1" kern="1200" dirty="0" err="1" smtClean="0"/>
            <a:t>млн</a:t>
          </a:r>
          <a:r>
            <a:rPr lang="ru-RU" sz="2000" b="1" kern="1200" dirty="0" smtClean="0"/>
            <a:t>  рублей</a:t>
          </a:r>
        </a:p>
      </dsp:txBody>
      <dsp:txXfrm>
        <a:off x="2705695" y="37260"/>
        <a:ext cx="2847817" cy="1485956"/>
      </dsp:txXfrm>
    </dsp:sp>
    <dsp:sp modelId="{7124514D-5C51-44AB-82D4-E14AA19A1388}">
      <dsp:nvSpPr>
        <dsp:cNvPr id="0" name=""/>
        <dsp:cNvSpPr/>
      </dsp:nvSpPr>
      <dsp:spPr>
        <a:xfrm>
          <a:off x="5662181" y="0"/>
          <a:ext cx="2767502" cy="153004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Мероприятия </a:t>
          </a:r>
          <a:r>
            <a:rPr lang="ru-RU" sz="1600" kern="1200" dirty="0" smtClean="0"/>
            <a:t>по приведению объектов города Волгодонска в состояние, </a:t>
          </a:r>
          <a:r>
            <a:rPr lang="ru-RU" sz="1600" b="1" kern="1200" dirty="0" smtClean="0"/>
            <a:t>обеспечивающее безопасное проживание</a:t>
          </a:r>
          <a:r>
            <a:rPr lang="ru-RU" sz="1600" kern="1200" dirty="0" smtClean="0"/>
            <a:t> его жителей - </a:t>
          </a:r>
          <a:r>
            <a:rPr lang="ru-RU" sz="1600" b="1" kern="1200" dirty="0" smtClean="0"/>
            <a:t>88,2 </a:t>
          </a:r>
          <a:r>
            <a:rPr lang="ru-RU" sz="1600" b="1" kern="1200" dirty="0" err="1" smtClean="0"/>
            <a:t>млн</a:t>
          </a:r>
          <a:r>
            <a:rPr lang="ru-RU" sz="1600" b="1" kern="1200" dirty="0" smtClean="0"/>
            <a:t> рублей</a:t>
          </a:r>
          <a:endParaRPr lang="ru-RU" sz="1600" kern="1200" dirty="0"/>
        </a:p>
      </dsp:txBody>
      <dsp:txXfrm>
        <a:off x="5662181" y="0"/>
        <a:ext cx="2767502" cy="153004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6B3AE-949A-4E09-A7EA-C3C8CBF43C87}">
      <dsp:nvSpPr>
        <dsp:cNvPr id="0" name=""/>
        <dsp:cNvSpPr/>
      </dsp:nvSpPr>
      <dsp:spPr>
        <a:xfrm>
          <a:off x="71442" y="142872"/>
          <a:ext cx="4134383" cy="1304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Капитальный ремонт муниципальных учреждений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–6,6 </a:t>
          </a:r>
          <a:r>
            <a:rPr lang="ru-RU" sz="2000" b="1" kern="1200" dirty="0" err="1" smtClean="0"/>
            <a:t>млн</a:t>
          </a:r>
          <a:r>
            <a:rPr lang="ru-RU" sz="2000" b="1" kern="1200" dirty="0" smtClean="0"/>
            <a:t> рублей,</a:t>
          </a:r>
          <a:endParaRPr lang="ru-RU" sz="2000" b="1" kern="1200" dirty="0"/>
        </a:p>
      </dsp:txBody>
      <dsp:txXfrm>
        <a:off x="71442" y="142872"/>
        <a:ext cx="4134383" cy="1304789"/>
      </dsp:txXfrm>
    </dsp:sp>
    <dsp:sp modelId="{1AD3A5D6-C3A6-442C-860D-087B068503EB}">
      <dsp:nvSpPr>
        <dsp:cNvPr id="0" name=""/>
        <dsp:cNvSpPr/>
      </dsp:nvSpPr>
      <dsp:spPr>
        <a:xfrm>
          <a:off x="484880" y="1447662"/>
          <a:ext cx="158059" cy="626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684"/>
              </a:lnTo>
              <a:lnTo>
                <a:pt x="158059" y="6266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03D64-6712-4EE3-B51B-205D52081550}">
      <dsp:nvSpPr>
        <dsp:cNvPr id="0" name=""/>
        <dsp:cNvSpPr/>
      </dsp:nvSpPr>
      <dsp:spPr>
        <a:xfrm>
          <a:off x="642940" y="1571643"/>
          <a:ext cx="4597056" cy="1005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latin typeface="+mn-lt"/>
            </a:rPr>
            <a:t>софинансирование</a:t>
          </a:r>
          <a:r>
            <a:rPr lang="ru-RU" sz="1300" kern="1200" dirty="0" smtClean="0">
              <a:latin typeface="+mn-lt"/>
            </a:rPr>
            <a:t> средств областного бюджета на проведение мероприятий по энергосбережению в части замены существующих деревянных окон и наружных дверных блоков в муниципальных образовательных учреждениях     – </a:t>
          </a:r>
          <a:r>
            <a:rPr lang="ru-RU" sz="1300" b="1" kern="1200" dirty="0" smtClean="0">
              <a:latin typeface="+mn-lt"/>
            </a:rPr>
            <a:t>2,0</a:t>
          </a:r>
          <a:r>
            <a:rPr lang="ru-RU" sz="1300" kern="1200" dirty="0" smtClean="0">
              <a:latin typeface="+mn-lt"/>
            </a:rPr>
            <a:t> </a:t>
          </a:r>
          <a:r>
            <a:rPr lang="ru-RU" sz="1300" kern="1200" dirty="0" err="1" smtClean="0">
              <a:latin typeface="+mn-lt"/>
            </a:rPr>
            <a:t>млн</a:t>
          </a:r>
          <a:r>
            <a:rPr lang="ru-RU" sz="1300" kern="1200" dirty="0" smtClean="0">
              <a:latin typeface="+mn-lt"/>
            </a:rPr>
            <a:t> рублей</a:t>
          </a:r>
          <a:endParaRPr lang="ru-RU" sz="1300" kern="1200" dirty="0">
            <a:latin typeface="+mn-lt"/>
          </a:endParaRPr>
        </a:p>
      </dsp:txBody>
      <dsp:txXfrm>
        <a:off x="642940" y="1571643"/>
        <a:ext cx="4597056" cy="1005405"/>
      </dsp:txXfrm>
    </dsp:sp>
    <dsp:sp modelId="{AE0ADB98-1920-4E5B-AAD9-8907BB8359C0}">
      <dsp:nvSpPr>
        <dsp:cNvPr id="0" name=""/>
        <dsp:cNvSpPr/>
      </dsp:nvSpPr>
      <dsp:spPr>
        <a:xfrm>
          <a:off x="484880" y="1447662"/>
          <a:ext cx="372379" cy="2632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2211"/>
              </a:lnTo>
              <a:lnTo>
                <a:pt x="372379" y="26322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B7BA1-C2D2-4C3F-A060-0E7CCC8DF0F7}">
      <dsp:nvSpPr>
        <dsp:cNvPr id="0" name=""/>
        <dsp:cNvSpPr/>
      </dsp:nvSpPr>
      <dsp:spPr>
        <a:xfrm>
          <a:off x="857259" y="3714773"/>
          <a:ext cx="4792462" cy="730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софинансирование</a:t>
          </a:r>
          <a:r>
            <a:rPr lang="ru-RU" sz="1300" kern="1200" dirty="0" smtClean="0"/>
            <a:t> средств областного бюджета на устройство ограждения территории МБОУ «Лицей №24» – </a:t>
          </a:r>
          <a:r>
            <a:rPr lang="ru-RU" sz="1300" b="1" kern="1200" dirty="0" smtClean="0"/>
            <a:t>2,6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млн</a:t>
          </a:r>
          <a:r>
            <a:rPr lang="ru-RU" sz="1300" kern="1200" dirty="0" smtClean="0"/>
            <a:t> рублей</a:t>
          </a:r>
          <a:endParaRPr lang="ru-RU" sz="1300" kern="1200" dirty="0"/>
        </a:p>
      </dsp:txBody>
      <dsp:txXfrm>
        <a:off x="857259" y="3714773"/>
        <a:ext cx="4792462" cy="730199"/>
      </dsp:txXfrm>
    </dsp:sp>
    <dsp:sp modelId="{C256CA17-4EC2-4427-9F18-1C8B5D6D1373}">
      <dsp:nvSpPr>
        <dsp:cNvPr id="0" name=""/>
        <dsp:cNvSpPr/>
      </dsp:nvSpPr>
      <dsp:spPr>
        <a:xfrm>
          <a:off x="484880" y="1447662"/>
          <a:ext cx="345824" cy="3455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5070"/>
              </a:lnTo>
              <a:lnTo>
                <a:pt x="345824" y="3455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108D3-39AD-470E-B252-A3D847A85AE2}">
      <dsp:nvSpPr>
        <dsp:cNvPr id="0" name=""/>
        <dsp:cNvSpPr/>
      </dsp:nvSpPr>
      <dsp:spPr>
        <a:xfrm>
          <a:off x="830704" y="4525870"/>
          <a:ext cx="4783213" cy="753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софинансирование</a:t>
          </a:r>
          <a:r>
            <a:rPr lang="ru-RU" sz="1300" kern="1200" dirty="0" smtClean="0"/>
            <a:t> средств областного бюджета на устройство турникетов в общеобразовательных учреждениях –                       </a:t>
          </a:r>
          <a:r>
            <a:rPr lang="ru-RU" sz="1300" b="1" kern="1200" dirty="0" smtClean="0"/>
            <a:t>2,0</a:t>
          </a:r>
          <a:r>
            <a:rPr lang="ru-RU" sz="1300" kern="1200" dirty="0" smtClean="0"/>
            <a:t>  </a:t>
          </a:r>
          <a:r>
            <a:rPr lang="ru-RU" sz="1300" kern="1200" dirty="0" err="1" smtClean="0"/>
            <a:t>млн</a:t>
          </a:r>
          <a:r>
            <a:rPr lang="ru-RU" sz="1300" kern="1200" dirty="0" smtClean="0"/>
            <a:t> рублей</a:t>
          </a:r>
          <a:endParaRPr lang="ru-RU" sz="1300" kern="1200" dirty="0"/>
        </a:p>
      </dsp:txBody>
      <dsp:txXfrm>
        <a:off x="830704" y="4525870"/>
        <a:ext cx="4783213" cy="753724"/>
      </dsp:txXfrm>
    </dsp:sp>
    <dsp:sp modelId="{7124514D-5C51-44AB-82D4-E14AA19A1388}">
      <dsp:nvSpPr>
        <dsp:cNvPr id="0" name=""/>
        <dsp:cNvSpPr/>
      </dsp:nvSpPr>
      <dsp:spPr>
        <a:xfrm>
          <a:off x="4714902" y="142872"/>
          <a:ext cx="3635249" cy="1304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Предоставление жилых помещений детям–сиротам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- 19,4 </a:t>
          </a:r>
          <a:r>
            <a:rPr lang="ru-RU" sz="2000" b="1" kern="1200" dirty="0" err="1" smtClean="0"/>
            <a:t>млн</a:t>
          </a:r>
          <a:r>
            <a:rPr lang="ru-RU" sz="2000" b="1" kern="1200" dirty="0" smtClean="0"/>
            <a:t> рублей</a:t>
          </a:r>
        </a:p>
      </dsp:txBody>
      <dsp:txXfrm>
        <a:off x="4714902" y="142872"/>
        <a:ext cx="3635249" cy="13047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1CD6C2-661B-4920-93E1-AA8249F7E4B1}">
      <dsp:nvSpPr>
        <dsp:cNvPr id="0" name=""/>
        <dsp:cNvSpPr/>
      </dsp:nvSpPr>
      <dsp:spPr>
        <a:xfrm>
          <a:off x="2857522" y="-338992"/>
          <a:ext cx="3612004" cy="20710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accent5">
                  <a:lumMod val="50000"/>
                </a:schemeClr>
              </a:solidFill>
            </a:rPr>
            <a:t>софинансирование</a:t>
          </a: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</a:rPr>
            <a:t> средств областного бюджета на приобретение 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аварийно - спасательного автомобиля</a:t>
          </a: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</a:rPr>
            <a:t> – 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1,2</a:t>
          </a: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accent5">
                  <a:lumMod val="50000"/>
                </a:schemeClr>
              </a:solidFill>
            </a:rPr>
            <a:t>млн</a:t>
          </a: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</a:rPr>
            <a:t> рублей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857522" y="-338992"/>
        <a:ext cx="3612004" cy="2071028"/>
      </dsp:txXfrm>
    </dsp:sp>
    <dsp:sp modelId="{5A89CBA9-7B02-452E-B884-74C3A5FC16C2}">
      <dsp:nvSpPr>
        <dsp:cNvPr id="0" name=""/>
        <dsp:cNvSpPr/>
      </dsp:nvSpPr>
      <dsp:spPr>
        <a:xfrm>
          <a:off x="5250245" y="-1114626"/>
          <a:ext cx="3179596" cy="3179596"/>
        </a:xfrm>
        <a:custGeom>
          <a:avLst/>
          <a:gdLst/>
          <a:ahLst/>
          <a:cxnLst/>
          <a:rect l="0" t="0" r="0" b="0"/>
          <a:pathLst>
            <a:path>
              <a:moveTo>
                <a:pt x="614974" y="2845655"/>
              </a:moveTo>
              <a:arcTo wR="1589798" hR="1589798" stAng="7669163" swAng="34822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D1CCF-7FF7-4404-8FC3-BD933B4DE8C1}">
      <dsp:nvSpPr>
        <dsp:cNvPr id="0" name=""/>
        <dsp:cNvSpPr/>
      </dsp:nvSpPr>
      <dsp:spPr>
        <a:xfrm>
          <a:off x="5516174" y="1624883"/>
          <a:ext cx="2389403" cy="1667918"/>
        </a:xfrm>
        <a:prstGeom prst="roundRect">
          <a:avLst/>
        </a:prstGeom>
        <a:solidFill>
          <a:schemeClr val="accent3">
            <a:hueOff val="3000641"/>
            <a:satOff val="271"/>
            <a:lumOff val="-28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приобретение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школьных автобусов</a:t>
          </a: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 для спортивных школ города –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5,5</a:t>
          </a: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accent5">
                  <a:lumMod val="50000"/>
                </a:schemeClr>
              </a:solidFill>
            </a:rPr>
            <a:t>млн</a:t>
          </a: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 рублей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516174" y="1624883"/>
        <a:ext cx="2389403" cy="1667918"/>
      </dsp:txXfrm>
    </dsp:sp>
    <dsp:sp modelId="{7C6C8391-D7F9-4A2D-AD83-DEEED63805F5}">
      <dsp:nvSpPr>
        <dsp:cNvPr id="0" name=""/>
        <dsp:cNvSpPr/>
      </dsp:nvSpPr>
      <dsp:spPr>
        <a:xfrm>
          <a:off x="4845207" y="2991255"/>
          <a:ext cx="3179596" cy="3179596"/>
        </a:xfrm>
        <a:custGeom>
          <a:avLst/>
          <a:gdLst/>
          <a:ahLst/>
          <a:cxnLst/>
          <a:rect l="0" t="0" r="0" b="0"/>
          <a:pathLst>
            <a:path>
              <a:moveTo>
                <a:pt x="671277" y="292193"/>
              </a:moveTo>
              <a:arcTo wR="1589798" hR="1589798" stAng="14082415" swAng="80613"/>
            </a:path>
          </a:pathLst>
        </a:custGeom>
        <a:noFill/>
        <a:ln w="9525" cap="flat" cmpd="sng" algn="ctr">
          <a:solidFill>
            <a:schemeClr val="accent3">
              <a:hueOff val="3000641"/>
              <a:satOff val="271"/>
              <a:lumOff val="-28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36DE4-DD43-4EDC-A45D-F3B278A4A37C}">
      <dsp:nvSpPr>
        <dsp:cNvPr id="0" name=""/>
        <dsp:cNvSpPr/>
      </dsp:nvSpPr>
      <dsp:spPr>
        <a:xfrm>
          <a:off x="3197031" y="3262056"/>
          <a:ext cx="2929558" cy="1222934"/>
        </a:xfrm>
        <a:prstGeom prst="roundRect">
          <a:avLst/>
        </a:prstGeom>
        <a:solidFill>
          <a:schemeClr val="accent3">
            <a:hueOff val="6001281"/>
            <a:satOff val="542"/>
            <a:lumOff val="-57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приобретение спортинвентаря</a:t>
          </a: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 –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1,1</a:t>
          </a: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accent5">
                  <a:lumMod val="50000"/>
                </a:schemeClr>
              </a:solidFill>
            </a:rPr>
            <a:t>млн</a:t>
          </a: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 рублей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197031" y="3262056"/>
        <a:ext cx="2929558" cy="1222934"/>
      </dsp:txXfrm>
    </dsp:sp>
    <dsp:sp modelId="{0DC530E5-969E-4DA8-AC4C-123C5D3E0FFF}">
      <dsp:nvSpPr>
        <dsp:cNvPr id="0" name=""/>
        <dsp:cNvSpPr/>
      </dsp:nvSpPr>
      <dsp:spPr>
        <a:xfrm>
          <a:off x="1232959" y="3059194"/>
          <a:ext cx="3179596" cy="3179596"/>
        </a:xfrm>
        <a:custGeom>
          <a:avLst/>
          <a:gdLst/>
          <a:ahLst/>
          <a:cxnLst/>
          <a:rect l="0" t="0" r="0" b="0"/>
          <a:pathLst>
            <a:path>
              <a:moveTo>
                <a:pt x="2367212" y="203044"/>
              </a:moveTo>
              <a:arcTo wR="1589798" hR="1589798" stAng="17956498" swAng="78947"/>
            </a:path>
          </a:pathLst>
        </a:custGeom>
        <a:noFill/>
        <a:ln w="9525" cap="flat" cmpd="sng" algn="ctr">
          <a:solidFill>
            <a:schemeClr val="accent3">
              <a:hueOff val="6001281"/>
              <a:satOff val="542"/>
              <a:lumOff val="-57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82CCA-401F-48C2-BC4C-527560661760}">
      <dsp:nvSpPr>
        <dsp:cNvPr id="0" name=""/>
        <dsp:cNvSpPr/>
      </dsp:nvSpPr>
      <dsp:spPr>
        <a:xfrm>
          <a:off x="214307" y="1624880"/>
          <a:ext cx="3960002" cy="1655764"/>
        </a:xfrm>
        <a:prstGeom prst="roundRect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приобретение машин скорой помощи</a:t>
          </a: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 для МУЗ «Городская больница скорой медицинской помощи» –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11,8</a:t>
          </a: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accent5">
                  <a:lumMod val="50000"/>
                </a:schemeClr>
              </a:solidFill>
            </a:rPr>
            <a:t>млн</a:t>
          </a: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 рублей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14307" y="1624880"/>
        <a:ext cx="3960002" cy="1655764"/>
      </dsp:txXfrm>
    </dsp:sp>
    <dsp:sp modelId="{6BFC8A2A-BC8A-4E36-9BCE-890D56469FC6}">
      <dsp:nvSpPr>
        <dsp:cNvPr id="0" name=""/>
        <dsp:cNvSpPr/>
      </dsp:nvSpPr>
      <dsp:spPr>
        <a:xfrm>
          <a:off x="773266" y="-1204675"/>
          <a:ext cx="3179596" cy="3179596"/>
        </a:xfrm>
        <a:custGeom>
          <a:avLst/>
          <a:gdLst/>
          <a:ahLst/>
          <a:cxnLst/>
          <a:rect l="0" t="0" r="0" b="0"/>
          <a:pathLst>
            <a:path>
              <a:moveTo>
                <a:pt x="2583574" y="2830712"/>
              </a:moveTo>
              <a:arcTo wR="1589798" hR="1589798" stAng="3078646" swAng="392005"/>
            </a:path>
          </a:pathLst>
        </a:custGeom>
        <a:noFill/>
        <a:ln w="9525" cap="flat" cmpd="sng" algn="ctr">
          <a:solidFill>
            <a:schemeClr val="accent3">
              <a:hueOff val="9001922"/>
              <a:satOff val="813"/>
              <a:lumOff val="-86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579097-8BF5-4236-BF71-F9ED482D9A12}">
      <dsp:nvSpPr>
        <dsp:cNvPr id="0" name=""/>
        <dsp:cNvSpPr/>
      </dsp:nvSpPr>
      <dsp:spPr>
        <a:xfrm>
          <a:off x="0" y="0"/>
          <a:ext cx="8858312" cy="101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Arial Narrow" pitchFamily="34" charset="0"/>
              <a:cs typeface="Aharoni" pitchFamily="2" charset="-79"/>
            </a:rPr>
            <a:t>софинансирование</a:t>
          </a:r>
          <a:r>
            <a:rPr lang="ru-RU" sz="2000" kern="1200" dirty="0" smtClean="0">
              <a:latin typeface="Arial Narrow" pitchFamily="34" charset="0"/>
              <a:cs typeface="Aharoni" pitchFamily="2" charset="-79"/>
            </a:rPr>
            <a:t> средств областного бюджета на приобретение машин скорой помощи для МУЗ «Городская больница скорой медицинской помощи» 1,5 </a:t>
          </a:r>
          <a:r>
            <a:rPr lang="ru-RU" sz="2000" kern="1200" dirty="0" err="1" smtClean="0">
              <a:latin typeface="Arial Narrow" pitchFamily="34" charset="0"/>
              <a:cs typeface="Aharoni" pitchFamily="2" charset="-79"/>
            </a:rPr>
            <a:t>млн</a:t>
          </a:r>
          <a:r>
            <a:rPr lang="ru-RU" sz="2000" kern="1200" dirty="0" smtClean="0">
              <a:latin typeface="Arial Narrow" pitchFamily="34" charset="0"/>
              <a:cs typeface="Aharoni" pitchFamily="2" charset="-79"/>
            </a:rPr>
            <a:t> рублей</a:t>
          </a:r>
          <a:endParaRPr lang="ru-RU" sz="2000" kern="1200" dirty="0">
            <a:latin typeface="Arial Narrow" pitchFamily="34" charset="0"/>
            <a:cs typeface="Aharoni" pitchFamily="2" charset="-79"/>
          </a:endParaRPr>
        </a:p>
      </dsp:txBody>
      <dsp:txXfrm>
        <a:off x="1873458" y="0"/>
        <a:ext cx="6984853" cy="1017956"/>
      </dsp:txXfrm>
    </dsp:sp>
    <dsp:sp modelId="{5EA44235-5494-4834-B847-802D356C2E78}">
      <dsp:nvSpPr>
        <dsp:cNvPr id="0" name=""/>
        <dsp:cNvSpPr/>
      </dsp:nvSpPr>
      <dsp:spPr>
        <a:xfrm>
          <a:off x="332173" y="89262"/>
          <a:ext cx="1310906" cy="8394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1E7438-EEFA-48D3-A96B-74AB5292F720}">
      <dsp:nvSpPr>
        <dsp:cNvPr id="0" name=""/>
        <dsp:cNvSpPr/>
      </dsp:nvSpPr>
      <dsp:spPr>
        <a:xfrm>
          <a:off x="0" y="1119752"/>
          <a:ext cx="8858312" cy="101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bg2">
                  <a:lumMod val="50000"/>
                </a:schemeClr>
              </a:solidFill>
              <a:latin typeface="Arial Narrow" pitchFamily="34" charset="0"/>
              <a:cs typeface="Aharoni" pitchFamily="2" charset="-79"/>
            </a:rPr>
            <a:t>софинансирование</a:t>
          </a:r>
          <a:r>
            <a:rPr lang="ru-RU" sz="2000" kern="1200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  <a:cs typeface="Aharoni" pitchFamily="2" charset="-79"/>
            </a:rPr>
            <a:t> средств областного бюджета на проведение выборочного капитального ремонта зданий образовательных учреждений в части замены деревянных окон и наружных дверных проемов 12,9 </a:t>
          </a:r>
          <a:r>
            <a:rPr lang="ru-RU" sz="2000" kern="1200" dirty="0" err="1" smtClean="0">
              <a:solidFill>
                <a:schemeClr val="bg2">
                  <a:lumMod val="50000"/>
                </a:schemeClr>
              </a:solidFill>
              <a:latin typeface="Arial Narrow" pitchFamily="34" charset="0"/>
              <a:cs typeface="Aharoni" pitchFamily="2" charset="-79"/>
            </a:rPr>
            <a:t>млн</a:t>
          </a:r>
          <a:r>
            <a:rPr lang="ru-RU" sz="2000" kern="1200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  <a:cs typeface="Aharoni" pitchFamily="2" charset="-79"/>
            </a:rPr>
            <a:t> рублей</a:t>
          </a:r>
          <a:endParaRPr lang="ru-RU" sz="2000" kern="1200" dirty="0">
            <a:solidFill>
              <a:schemeClr val="bg2">
                <a:lumMod val="50000"/>
              </a:schemeClr>
            </a:solidFill>
            <a:latin typeface="Arial Narrow" pitchFamily="34" charset="0"/>
            <a:cs typeface="Aharoni" pitchFamily="2" charset="-79"/>
          </a:endParaRPr>
        </a:p>
      </dsp:txBody>
      <dsp:txXfrm>
        <a:off x="1873458" y="1119752"/>
        <a:ext cx="6984853" cy="1017956"/>
      </dsp:txXfrm>
    </dsp:sp>
    <dsp:sp modelId="{09898C8F-1A0B-4564-9237-E07C819AF127}">
      <dsp:nvSpPr>
        <dsp:cNvPr id="0" name=""/>
        <dsp:cNvSpPr/>
      </dsp:nvSpPr>
      <dsp:spPr>
        <a:xfrm>
          <a:off x="101795" y="1221547"/>
          <a:ext cx="1771662" cy="814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502016-2D5C-4898-969C-2DA01A7D50FB}">
      <dsp:nvSpPr>
        <dsp:cNvPr id="0" name=""/>
        <dsp:cNvSpPr/>
      </dsp:nvSpPr>
      <dsp:spPr>
        <a:xfrm>
          <a:off x="0" y="2239504"/>
          <a:ext cx="8858312" cy="101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 Narrow" pitchFamily="34" charset="0"/>
              <a:cs typeface="Aharoni" pitchFamily="2" charset="-79"/>
            </a:rPr>
            <a:t>капитальный ремонт отделения паллиативной медицинской помощи  МУЗ «ГБСМП»  43,5 </a:t>
          </a:r>
          <a:r>
            <a:rPr lang="ru-RU" sz="2200" kern="1200" dirty="0" err="1" smtClean="0">
              <a:latin typeface="Arial Narrow" pitchFamily="34" charset="0"/>
              <a:cs typeface="Aharoni" pitchFamily="2" charset="-79"/>
            </a:rPr>
            <a:t>млн</a:t>
          </a:r>
          <a:r>
            <a:rPr lang="ru-RU" sz="2200" kern="1200" dirty="0" smtClean="0">
              <a:latin typeface="Arial Narrow" pitchFamily="34" charset="0"/>
              <a:cs typeface="Aharoni" pitchFamily="2" charset="-79"/>
            </a:rPr>
            <a:t> рублей</a:t>
          </a:r>
          <a:endParaRPr lang="ru-RU" sz="2200" kern="1200" dirty="0">
            <a:latin typeface="Arial Narrow" pitchFamily="34" charset="0"/>
            <a:cs typeface="Aharoni" pitchFamily="2" charset="-79"/>
          </a:endParaRPr>
        </a:p>
      </dsp:txBody>
      <dsp:txXfrm>
        <a:off x="1873458" y="2239504"/>
        <a:ext cx="6984853" cy="1017956"/>
      </dsp:txXfrm>
    </dsp:sp>
    <dsp:sp modelId="{04624A7F-49DD-4375-AEE5-350505ECD9C0}">
      <dsp:nvSpPr>
        <dsp:cNvPr id="0" name=""/>
        <dsp:cNvSpPr/>
      </dsp:nvSpPr>
      <dsp:spPr>
        <a:xfrm>
          <a:off x="101795" y="2341300"/>
          <a:ext cx="1771662" cy="814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98A4E4C-A46C-47D9-9AFE-99EDDEA469E8}">
      <dsp:nvSpPr>
        <dsp:cNvPr id="0" name=""/>
        <dsp:cNvSpPr/>
      </dsp:nvSpPr>
      <dsp:spPr>
        <a:xfrm>
          <a:off x="0" y="3359256"/>
          <a:ext cx="8858312" cy="101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 Narrow" pitchFamily="34" charset="0"/>
              <a:cs typeface="Aharoni" pitchFamily="2" charset="-79"/>
            </a:rPr>
            <a:t>на проектно-изыскательские работы по объекту: «Капитальный ремонт  здания МБОУ СШ № 9 им. И.Ф. Учаева»  1,7 </a:t>
          </a:r>
          <a:r>
            <a:rPr lang="ru-RU" sz="2200" kern="1200" dirty="0" err="1" smtClean="0">
              <a:latin typeface="Arial Narrow" pitchFamily="34" charset="0"/>
              <a:cs typeface="Aharoni" pitchFamily="2" charset="-79"/>
            </a:rPr>
            <a:t>млн</a:t>
          </a:r>
          <a:r>
            <a:rPr lang="ru-RU" sz="2200" kern="1200" dirty="0" smtClean="0">
              <a:latin typeface="Arial Narrow" pitchFamily="34" charset="0"/>
              <a:cs typeface="Aharoni" pitchFamily="2" charset="-79"/>
            </a:rPr>
            <a:t> рублей</a:t>
          </a:r>
          <a:endParaRPr lang="ru-RU" sz="2200" kern="1200" dirty="0">
            <a:latin typeface="Arial Narrow" pitchFamily="34" charset="0"/>
            <a:cs typeface="Aharoni" pitchFamily="2" charset="-79"/>
          </a:endParaRPr>
        </a:p>
      </dsp:txBody>
      <dsp:txXfrm>
        <a:off x="1873458" y="3359256"/>
        <a:ext cx="6984853" cy="1017956"/>
      </dsp:txXfrm>
    </dsp:sp>
    <dsp:sp modelId="{FAC59406-AD60-4E8C-AFAC-24886713B440}">
      <dsp:nvSpPr>
        <dsp:cNvPr id="0" name=""/>
        <dsp:cNvSpPr/>
      </dsp:nvSpPr>
      <dsp:spPr>
        <a:xfrm>
          <a:off x="101795" y="3461052"/>
          <a:ext cx="1771662" cy="814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31B0C87-B9AA-4825-AB54-04AB9127504E}">
      <dsp:nvSpPr>
        <dsp:cNvPr id="0" name=""/>
        <dsp:cNvSpPr/>
      </dsp:nvSpPr>
      <dsp:spPr>
        <a:xfrm>
          <a:off x="0" y="4479009"/>
          <a:ext cx="8858312" cy="1017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itchFamily="34" charset="0"/>
              <a:cs typeface="Aharoni" pitchFamily="2" charset="-79"/>
            </a:rPr>
            <a:t>разработка проектной документации  по объектам «Реконструкция объектов водоснабжения г.Волгодонска»,  «Реконструкция водозаборных сооружений г.Волгодонска» 26,7 </a:t>
          </a:r>
          <a:r>
            <a:rPr lang="ru-RU" sz="2000" kern="1200" dirty="0" err="1" smtClean="0">
              <a:latin typeface="Arial Narrow" pitchFamily="34" charset="0"/>
              <a:cs typeface="Aharoni" pitchFamily="2" charset="-79"/>
            </a:rPr>
            <a:t>млн</a:t>
          </a:r>
          <a:r>
            <a:rPr lang="ru-RU" sz="2000" kern="1200" dirty="0" smtClean="0">
              <a:latin typeface="Arial Narrow" pitchFamily="34" charset="0"/>
              <a:cs typeface="Aharoni" pitchFamily="2" charset="-79"/>
            </a:rPr>
            <a:t> рублей</a:t>
          </a:r>
          <a:endParaRPr lang="ru-RU" sz="2000" kern="1200" dirty="0">
            <a:latin typeface="Arial Narrow" pitchFamily="34" charset="0"/>
            <a:cs typeface="Aharoni" pitchFamily="2" charset="-79"/>
          </a:endParaRPr>
        </a:p>
      </dsp:txBody>
      <dsp:txXfrm>
        <a:off x="1873458" y="4479009"/>
        <a:ext cx="6984853" cy="1017956"/>
      </dsp:txXfrm>
    </dsp:sp>
    <dsp:sp modelId="{CC9953EB-0D8E-471B-ABD4-537C054EB4ED}">
      <dsp:nvSpPr>
        <dsp:cNvPr id="0" name=""/>
        <dsp:cNvSpPr/>
      </dsp:nvSpPr>
      <dsp:spPr>
        <a:xfrm>
          <a:off x="101795" y="4580804"/>
          <a:ext cx="1771662" cy="814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4830" tIns="47415" rIns="94830" bIns="474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4830" tIns="47415" rIns="94830" bIns="47415" rtlCol="0"/>
          <a:lstStyle>
            <a:lvl1pPr algn="r">
              <a:defRPr sz="1200"/>
            </a:lvl1pPr>
          </a:lstStyle>
          <a:p>
            <a:fld id="{C0411E7B-5ECF-40CD-ACD8-64B8B60840A2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0" tIns="47415" rIns="94830" bIns="474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4830" tIns="47415" rIns="94830" bIns="474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4830" tIns="47415" rIns="94830" bIns="474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4830" tIns="47415" rIns="94830" bIns="47415" rtlCol="0" anchor="b"/>
          <a:lstStyle>
            <a:lvl1pPr algn="r">
              <a:defRPr sz="1200"/>
            </a:lvl1pPr>
          </a:lstStyle>
          <a:p>
            <a:fld id="{4D643368-2591-4BAF-B7A5-A0EF120E25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724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3368-2591-4BAF-B7A5-A0EF120E255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61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03546" y="3435355"/>
            <a:ext cx="5976937" cy="2054225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03543" y="5895993"/>
            <a:ext cx="5938837" cy="962025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502D-DC02-4D64-91F4-0DA810D87939}" type="datetime1">
              <a:rPr lang="ru-RU" smtClean="0"/>
              <a:pPr>
                <a:defRPr/>
              </a:pPr>
              <a:t>05.12.2019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Ins="91440" anchor="t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A37BC0-F99D-40D9-92FB-D079D43FAD2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37CD-7495-494F-B667-1B31C1F07BFB}" type="datetime1">
              <a:rPr lang="ru-RU" smtClean="0"/>
              <a:pPr>
                <a:defRPr/>
              </a:pPr>
              <a:t>05.12.2019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C618-56EF-482C-9647-01AD1B4EF3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2275" y="0"/>
            <a:ext cx="2192338" cy="6711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1" y="0"/>
            <a:ext cx="6429375" cy="6711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1722A-8905-43DC-AE09-66016100AB40}" type="datetime1">
              <a:rPr lang="ru-RU" smtClean="0"/>
              <a:pPr>
                <a:defRPr/>
              </a:pPr>
              <a:t>05.12.2019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F224-51CF-4C87-8D3D-A0D022958A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C1BB-9E5C-44DA-8FC5-72D69E434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8888-3760-44E0-84CE-C4DEC6F15E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052B2-7C24-4C38-A5D2-E3CA73E66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8F430-88B7-4D7E-9825-3C9013F616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8D1D-C84C-4AB8-A0AB-262856908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B449-0E28-46D9-BC20-A9F98A08D8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F39B4-44DC-4091-AB9A-89126A65E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F279-FEC7-4694-B7F5-1BB6C79924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53A4-30BE-4142-8435-31B12B99EF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E6A0-8086-4BF8-A1B0-6C26BF773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61A0-3B37-4CA3-802E-E2300C19A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3E9C1-A97C-4CBE-8185-0AA3A660F1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F937-141A-41C8-BCC0-48E00306E4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D359-F3F1-4291-A118-9C03EA2574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608B-B8C9-4478-812E-6A3FBBF2AD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BB8E-7907-499C-8F04-9BCA402AC2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D169-8A92-47C3-8341-49E83B67F507}" type="datetime1">
              <a:rPr lang="ru-RU" smtClean="0"/>
              <a:pPr>
                <a:defRPr/>
              </a:pPr>
              <a:t>05.12.2019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36AAC-E9CC-4ABA-93E1-1A63C45E4D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9397-6519-4393-B262-8C6CC601BA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ECBE-5C38-4E20-A123-CFFDD361DE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9C23-31DB-42BF-86E6-CF051B67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B4C3-9DAE-432E-A1C7-F041821E72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78BA-D05F-492A-8A18-C395FC93C7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C229-AC0D-4CF0-805E-0341AA1E9A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CE28A-9234-4160-910E-4B7EBE51377B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37BC0-F99D-40D9-92FB-D079D43FAD27}" type="slidenum">
              <a:rPr lang="ru-RU" smtClean="0">
                <a:solidFill>
                  <a:srgbClr val="7FD13B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D26E6-DEC8-4FE0-8379-7076EBF3B743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AAC-E9CC-4ABA-93E1-1A63C45E4DFB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08FC-2F6C-4342-A512-D90E6D8D2CC2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BA25D-ED99-4AE8-B1B6-4CB564E8800F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7517D-E6C5-42AA-80E3-916466B26293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0EF3D-D3E8-4BBD-A968-7E4B188DD83D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952EA-C1FE-423E-AC30-8B883B6E19E8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959D9-4E5B-4C0E-89B0-81FB127BE2F6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DA3FA-C085-41E0-8BAE-B26E28F0ED71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79A02-81D3-4B2A-AEAA-FBEAA1AB0F59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93623-5BAC-4F6A-A130-4661F6BAE44D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88E14-9281-417A-9963-ED7C6438A64A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1AC58-8502-4A10-9DC4-75178B9ED4FE}" type="datetime1">
              <a:rPr lang="ru-RU" smtClean="0"/>
              <a:pPr>
                <a:defRPr/>
              </a:pPr>
              <a:t>05.12.2019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A25D-ED99-4AE8-B1B6-4CB564E880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93E95-9DE6-4BD6-8F86-8A71F625B453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0F51D-20D3-4087-9004-0F74E44BE614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1F0D3-00C0-48C3-841C-F3A266990AB9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0EC96-127A-4C1C-BBEB-D33A08BA91B3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DBF30-FF08-4119-839E-EFC7706438C4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9C618-56EF-482C-9647-01AD1B4EF324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560BF-8333-4810-97C6-66F423213A07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7F224-51CF-4C87-8D3D-A0D022958AD6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6" y="1209675"/>
            <a:ext cx="4310063" cy="550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2965" y="1209675"/>
            <a:ext cx="4311650" cy="550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3263D-80EF-40B4-B181-14B419E36765}" type="datetime1">
              <a:rPr lang="ru-RU" smtClean="0"/>
              <a:pPr>
                <a:defRPr/>
              </a:pPr>
              <a:t>05.12.2019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0EF3D-D3E8-4BBD-A968-7E4B188DD8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CE28A-9234-4160-910E-4B7EBE51377B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37BC0-F99D-40D9-92FB-D079D43FAD27}" type="slidenum">
              <a:rPr lang="ru-RU" smtClean="0">
                <a:solidFill>
                  <a:srgbClr val="7FD13B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D26E6-DEC8-4FE0-8379-7076EBF3B743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AAC-E9CC-4ABA-93E1-1A63C45E4DFB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08FC-2F6C-4342-A512-D90E6D8D2CC2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BA25D-ED99-4AE8-B1B6-4CB564E8800F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7517D-E6C5-42AA-80E3-916466B26293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0EF3D-D3E8-4BBD-A968-7E4B188DD83D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952EA-C1FE-423E-AC30-8B883B6E19E8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959D9-4E5B-4C0E-89B0-81FB127BE2F6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64874-16E7-4415-B531-0F6D245D8ADB}" type="datetime1">
              <a:rPr lang="ru-RU" smtClean="0"/>
              <a:pPr>
                <a:defRPr/>
              </a:pPr>
              <a:t>05.12.2019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959D9-4E5B-4C0E-89B0-81FB127BE2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DA3FA-C085-41E0-8BAE-B26E28F0ED71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79A02-81D3-4B2A-AEAA-FBEAA1AB0F59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93623-5BAC-4F6A-A130-4661F6BAE44D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88E14-9281-417A-9963-ED7C6438A64A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93E95-9DE6-4BD6-8F86-8A71F625B453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0F51D-20D3-4087-9004-0F74E44BE614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1F0D3-00C0-48C3-841C-F3A266990AB9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0EC96-127A-4C1C-BBEB-D33A08BA91B3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DBF30-FF08-4119-839E-EFC7706438C4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9C618-56EF-482C-9647-01AD1B4EF324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560BF-8333-4810-97C6-66F423213A07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7F224-51CF-4C87-8D3D-A0D022958AD6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A059-0F87-4F59-8C83-E6B5572B857C}" type="datetime1">
              <a:rPr lang="ru-RU" smtClean="0"/>
              <a:pPr>
                <a:defRPr/>
              </a:pPr>
              <a:t>05.12.2019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9A02-81D3-4B2A-AEAA-FBEAA1AB0F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0FB43-F95C-4CB5-B308-BB2CD41EF8AA}" type="datetime1">
              <a:rPr lang="ru-RU" smtClean="0"/>
              <a:pPr>
                <a:defRPr/>
              </a:pPr>
              <a:t>05.12.2019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E14-9281-417A-9963-ED7C6438A6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844DD-8610-4496-B6D0-05A734AC9CDF}" type="datetime1">
              <a:rPr lang="ru-RU" smtClean="0"/>
              <a:pPr>
                <a:defRPr/>
              </a:pPr>
              <a:t>05.12.2019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0F51D-20D3-4087-9004-0F74E44BE6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8ED65-E6F4-4429-8760-95ACF5087D39}" type="datetime1">
              <a:rPr lang="ru-RU" smtClean="0"/>
              <a:pPr>
                <a:defRPr/>
              </a:pPr>
              <a:t>05.12.2019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0EC96-127A-4C1C-BBEB-D33A08BA91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4207" y="0"/>
            <a:ext cx="67214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2" y="1209675"/>
            <a:ext cx="8774113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6A1A48-7C63-4D40-BCA3-7D3083A93AA2}" type="datetime1">
              <a:rPr lang="ru-RU" smtClean="0"/>
              <a:pPr>
                <a:defRPr/>
              </a:pPr>
              <a:t>05.12.2019</a:t>
            </a:fld>
            <a:endParaRPr lang="ru-RU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3138" y="0"/>
            <a:ext cx="5508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800">
                <a:solidFill>
                  <a:srgbClr val="007DD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109CDA-5722-46AF-9D5B-CA05E2E706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996"/>
        </a:buClr>
        <a:buFont typeface="Arial" charset="0"/>
        <a:buChar char="■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996"/>
        </a:buClr>
        <a:buFont typeface="Arial" charset="0"/>
        <a:buChar char="■"/>
        <a:defRPr sz="1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996"/>
        </a:buClr>
        <a:buFont typeface="Arial" charset="0"/>
        <a:buChar char="■"/>
        <a:defRPr sz="1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996"/>
        </a:buClr>
        <a:buFont typeface="Arial" charset="0"/>
        <a:buChar char="■"/>
        <a:defRPr sz="12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996"/>
        </a:buClr>
        <a:buFont typeface="Arial" charset="0"/>
        <a:buChar char="■"/>
        <a:defRPr sz="1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996"/>
        </a:buClr>
        <a:buFont typeface="Arial" pitchFamily="34" charset="0"/>
        <a:buChar char="■"/>
        <a:defRPr sz="1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996"/>
        </a:buClr>
        <a:buFont typeface="Arial" pitchFamily="34" charset="0"/>
        <a:buChar char="■"/>
        <a:defRPr sz="1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996"/>
        </a:buClr>
        <a:buFont typeface="Arial" pitchFamily="34" charset="0"/>
        <a:buChar char="■"/>
        <a:defRPr sz="1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996"/>
        </a:buClr>
        <a:buFont typeface="Arial" pitchFamily="34" charset="0"/>
        <a:buChar char="■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" descr="6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7FA789-D974-45F0-901B-92D1DF8B5F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9E6B31-06F2-499D-BA9E-D0E193EFC1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0" r:id="rId1"/>
    <p:sldLayoutId id="2147484931" r:id="rId2"/>
    <p:sldLayoutId id="2147484932" r:id="rId3"/>
    <p:sldLayoutId id="2147484933" r:id="rId4"/>
    <p:sldLayoutId id="2147484934" r:id="rId5"/>
    <p:sldLayoutId id="2147484935" r:id="rId6"/>
    <p:sldLayoutId id="2147484936" r:id="rId7"/>
    <p:sldLayoutId id="2147484937" r:id="rId8"/>
    <p:sldLayoutId id="2147484938" r:id="rId9"/>
    <p:sldLayoutId id="2147484939" r:id="rId10"/>
    <p:sldLayoutId id="21474849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6A1A48-7C63-4D40-BCA3-7D3083A93AA2}" type="datetime1">
              <a:rPr lang="ru-RU" smtClean="0"/>
              <a:pPr>
                <a:defRPr/>
              </a:pPr>
              <a:t>05.12.2019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09CDA-5722-46AF-9D5B-CA05E2E706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4" r:id="rId1"/>
    <p:sldLayoutId id="2147485015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6A1A48-7C63-4D40-BCA3-7D3083A93A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09CDA-5722-46AF-9D5B-CA05E2E706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3" r:id="rId1"/>
    <p:sldLayoutId id="2147485284" r:id="rId2"/>
    <p:sldLayoutId id="2147485285" r:id="rId3"/>
    <p:sldLayoutId id="2147485286" r:id="rId4"/>
    <p:sldLayoutId id="2147485287" r:id="rId5"/>
    <p:sldLayoutId id="2147485288" r:id="rId6"/>
    <p:sldLayoutId id="2147485289" r:id="rId7"/>
    <p:sldLayoutId id="2147485290" r:id="rId8"/>
    <p:sldLayoutId id="2147485291" r:id="rId9"/>
    <p:sldLayoutId id="2147485292" r:id="rId10"/>
    <p:sldLayoutId id="214748529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357430"/>
            <a:ext cx="8501122" cy="22860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w Cen MT"/>
                <a:ea typeface="Ebrima" pitchFamily="2" charset="0"/>
                <a:cs typeface="Ebrima" pitchFamily="2" charset="0"/>
              </a:rPr>
              <a:t>ПРОЕКТ</a:t>
            </a:r>
            <a:br>
              <a:rPr lang="ru-RU" sz="3600" b="1" dirty="0" smtClean="0">
                <a:latin typeface="Tw Cen MT"/>
                <a:ea typeface="Ebrima" pitchFamily="2" charset="0"/>
                <a:cs typeface="Ebrima" pitchFamily="2" charset="0"/>
              </a:rPr>
            </a:br>
            <a:r>
              <a:rPr lang="ru-RU" sz="3600" b="1" dirty="0" smtClean="0">
                <a:latin typeface="Tw Cen MT"/>
                <a:ea typeface="Ebrima" pitchFamily="2" charset="0"/>
                <a:cs typeface="Ebrima" pitchFamily="2" charset="0"/>
              </a:rPr>
              <a:t> бюджета города Волгодонска              на 2020 год и на плановый период 2021 и 2022 годов</a:t>
            </a:r>
            <a:r>
              <a:rPr lang="ru-RU" sz="3600" b="1" dirty="0" smtClean="0">
                <a:solidFill>
                  <a:srgbClr val="C00000"/>
                </a:solidFill>
                <a:latin typeface="Tw Cen MT"/>
                <a:ea typeface="Ebrima" pitchFamily="2" charset="0"/>
                <a:cs typeface="Ebrima" pitchFamily="2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w Cen MT"/>
                <a:ea typeface="Ebrima" pitchFamily="2" charset="0"/>
                <a:cs typeface="Ebrima" pitchFamily="2" charset="0"/>
              </a:rPr>
            </a:br>
            <a:endParaRPr lang="ru-RU" sz="3600" dirty="0">
              <a:latin typeface="Tw Cen MT"/>
              <a:ea typeface="Ebrima" pitchFamily="2" charset="0"/>
              <a:cs typeface="Ebrima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AAC-E9CC-4ABA-93E1-1A63C45E4D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Содержимое 4" descr="MyCollages.jpg"/>
          <p:cNvPicPr>
            <a:picLocks noChangeAspect="1"/>
          </p:cNvPicPr>
          <p:nvPr/>
        </p:nvPicPr>
        <p:blipFill>
          <a:blip r:embed="rId2" cstate="print"/>
          <a:srcRect r="1449" b="66017"/>
          <a:stretch>
            <a:fillRect/>
          </a:stretch>
        </p:blipFill>
        <p:spPr>
          <a:xfrm>
            <a:off x="214282" y="285728"/>
            <a:ext cx="5643602" cy="1825872"/>
          </a:xfrm>
          <a:prstGeom prst="rect">
            <a:avLst/>
          </a:prstGeom>
        </p:spPr>
      </p:pic>
      <p:pic>
        <p:nvPicPr>
          <p:cNvPr id="12" name="Содержимое 4" descr="MyCollages.jpg"/>
          <p:cNvPicPr>
            <a:picLocks noChangeAspect="1"/>
          </p:cNvPicPr>
          <p:nvPr/>
        </p:nvPicPr>
        <p:blipFill>
          <a:blip r:embed="rId2" cstate="print"/>
          <a:srcRect t="66422" r="4347"/>
          <a:stretch>
            <a:fillRect/>
          </a:stretch>
        </p:blipFill>
        <p:spPr>
          <a:xfrm>
            <a:off x="428596" y="4786322"/>
            <a:ext cx="5429287" cy="1788162"/>
          </a:xfrm>
          <a:prstGeom prst="rect">
            <a:avLst/>
          </a:prstGeom>
        </p:spPr>
      </p:pic>
      <p:pic>
        <p:nvPicPr>
          <p:cNvPr id="13" name="Содержимое 4" descr="MyColl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185" r="49614" b="33334"/>
          <a:stretch>
            <a:fillRect/>
          </a:stretch>
        </p:blipFill>
        <p:spPr>
          <a:xfrm>
            <a:off x="5929322" y="4857760"/>
            <a:ext cx="2928958" cy="1717002"/>
          </a:xfrm>
          <a:prstGeom prst="rect">
            <a:avLst/>
          </a:prstGeom>
        </p:spPr>
      </p:pic>
      <p:pic>
        <p:nvPicPr>
          <p:cNvPr id="14" name="Содержимое 4" descr="MyCollages.jpg"/>
          <p:cNvPicPr>
            <a:picLocks noChangeAspect="1"/>
          </p:cNvPicPr>
          <p:nvPr/>
        </p:nvPicPr>
        <p:blipFill>
          <a:blip r:embed="rId2" cstate="print"/>
          <a:srcRect l="50386" t="35185" r="-772" b="33334"/>
          <a:stretch>
            <a:fillRect/>
          </a:stretch>
        </p:blipFill>
        <p:spPr>
          <a:xfrm>
            <a:off x="5929321" y="357166"/>
            <a:ext cx="3046575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6" y="6356368"/>
            <a:ext cx="857224" cy="365125"/>
          </a:xfrm>
        </p:spPr>
        <p:txBody>
          <a:bodyPr/>
          <a:lstStyle/>
          <a:p>
            <a:pPr>
              <a:defRPr/>
            </a:pPr>
            <a:fld id="{EDC36AAC-E9CC-4ABA-93E1-1A63C45E4DFB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857496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«БЮДЖЕТ РАЗВИТИЯ»  города Волгодонска в 2020 году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285720" y="785794"/>
          <a:ext cx="842968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42844" y="2000240"/>
          <a:ext cx="885831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6" y="6356368"/>
            <a:ext cx="642942" cy="365125"/>
          </a:xfrm>
        </p:spPr>
        <p:txBody>
          <a:bodyPr/>
          <a:lstStyle/>
          <a:p>
            <a:pPr>
              <a:defRPr/>
            </a:pPr>
            <a:fld id="{EDC36AAC-E9CC-4ABA-93E1-1A63C45E4DFB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786058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«БЮДЖЕТ РАЗВИТИЯ»  города Волгодонска в 2020 году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8" name="Рисунок 17" descr="15656.jpg"/>
          <p:cNvPicPr>
            <a:picLocks noChangeAspect="1"/>
          </p:cNvPicPr>
          <p:nvPr/>
        </p:nvPicPr>
        <p:blipFill>
          <a:blip r:embed="rId7" cstate="print"/>
          <a:srcRect r="-10174" b="-1433"/>
          <a:stretch>
            <a:fillRect/>
          </a:stretch>
        </p:blipFill>
        <p:spPr>
          <a:xfrm>
            <a:off x="500034" y="2285992"/>
            <a:ext cx="2357454" cy="1285884"/>
          </a:xfrm>
          <a:prstGeom prst="rect">
            <a:avLst/>
          </a:prstGeom>
        </p:spPr>
      </p:pic>
      <p:pic>
        <p:nvPicPr>
          <p:cNvPr id="20" name="Рисунок 19" descr="838a86a8a8261a24cd4c98e367794de1_den_kulturi_i_sport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100" y="5286364"/>
            <a:ext cx="2044404" cy="1571636"/>
          </a:xfrm>
          <a:prstGeom prst="rect">
            <a:avLst/>
          </a:prstGeom>
        </p:spPr>
      </p:pic>
      <p:pic>
        <p:nvPicPr>
          <p:cNvPr id="22" name="Рисунок 21" descr="Автобус школьный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5357826"/>
            <a:ext cx="2095505" cy="1257303"/>
          </a:xfrm>
          <a:prstGeom prst="rect">
            <a:avLst/>
          </a:prstGeom>
        </p:spPr>
      </p:pic>
      <p:pic>
        <p:nvPicPr>
          <p:cNvPr id="23" name="Рисунок 22" descr="Авайрино-спаса3.jpg"/>
          <p:cNvPicPr>
            <a:picLocks noChangeAspect="1"/>
          </p:cNvPicPr>
          <p:nvPr/>
        </p:nvPicPr>
        <p:blipFill>
          <a:blip r:embed="rId10" cstate="print"/>
          <a:srcRect l="12887" r="9793" b="4624"/>
          <a:stretch>
            <a:fillRect/>
          </a:stretch>
        </p:blipFill>
        <p:spPr>
          <a:xfrm>
            <a:off x="6786578" y="1571612"/>
            <a:ext cx="2143140" cy="15716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4348" y="857233"/>
            <a:ext cx="728667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Приобретение основных средств</a:t>
            </a:r>
          </a:p>
        </p:txBody>
      </p:sp>
      <p:pic>
        <p:nvPicPr>
          <p:cNvPr id="31" name="Рисунок 30" descr="опс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57686" y="3929066"/>
            <a:ext cx="1285852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58228" cy="85725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  </a:t>
            </a:r>
            <a:r>
              <a:rPr lang="ru-RU" sz="4000" b="1" dirty="0" smtClean="0">
                <a:solidFill>
                  <a:srgbClr val="0070C0"/>
                </a:solidFill>
              </a:rPr>
              <a:t>«БЮДЖЕТ РАЗВИТИЯ»  города Волгодонска в 2021-2022 годах</a:t>
            </a:r>
            <a:endParaRPr lang="ru-R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85831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DC36AAC-E9CC-4ABA-93E1-1A63C45E4DFB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24" y="785794"/>
            <a:ext cx="114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prstClr val="black"/>
                </a:solidFill>
              </a:rPr>
              <a:t>Млн</a:t>
            </a:r>
            <a:r>
              <a:rPr lang="ru-RU" sz="1400" dirty="0" smtClean="0">
                <a:solidFill>
                  <a:prstClr val="black"/>
                </a:solidFill>
              </a:rPr>
              <a:t> руб.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71543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 МУНИЦИПАЛЬНЫХ  ПРОГРАММ в 2020 году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7143768" y="3429000"/>
            <a:ext cx="1620837" cy="278608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5072066" y="3429000"/>
            <a:ext cx="1611312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3078163" y="3433763"/>
            <a:ext cx="156368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785786" y="3429000"/>
            <a:ext cx="1620838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1472" y="1285860"/>
            <a:ext cx="7786741" cy="1565289"/>
            <a:chOff x="624" y="1152"/>
            <a:chExt cx="4080" cy="720"/>
          </a:xfrm>
        </p:grpSpPr>
        <p:sp>
          <p:nvSpPr>
            <p:cNvPr id="82952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82954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2955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2956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2957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2958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82960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2961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2962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2963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2964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82966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2967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2968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2969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2970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82971" name="Rectangle 27"/>
          <p:cNvSpPr>
            <a:spLocks noChangeArrowheads="1"/>
          </p:cNvSpPr>
          <p:nvPr/>
        </p:nvSpPr>
        <p:spPr bwMode="gray">
          <a:xfrm>
            <a:off x="714348" y="1857364"/>
            <a:ext cx="1355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3 529,8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gray">
          <a:xfrm>
            <a:off x="2786050" y="1785926"/>
            <a:ext cx="142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464,4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gray">
          <a:xfrm>
            <a:off x="5072066" y="1714488"/>
            <a:ext cx="1098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140,5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82974" name="Rectangle 30"/>
          <p:cNvSpPr>
            <a:spLocks noChangeArrowheads="1"/>
          </p:cNvSpPr>
          <p:nvPr/>
        </p:nvSpPr>
        <p:spPr bwMode="gray">
          <a:xfrm>
            <a:off x="7358082" y="1785926"/>
            <a:ext cx="9270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34,1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82975" name="Rectangle 31"/>
          <p:cNvSpPr>
            <a:spLocks noChangeArrowheads="1"/>
          </p:cNvSpPr>
          <p:nvPr/>
        </p:nvSpPr>
        <p:spPr bwMode="auto">
          <a:xfrm>
            <a:off x="642910" y="3500438"/>
            <a:ext cx="1928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F6DA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Социальные программы </a:t>
            </a:r>
            <a:endParaRPr lang="en-US" b="1" dirty="0">
              <a:solidFill>
                <a:srgbClr val="CF6DA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76" name="Rectangle 32"/>
          <p:cNvSpPr>
            <a:spLocks noChangeArrowheads="1"/>
          </p:cNvSpPr>
          <p:nvPr/>
        </p:nvSpPr>
        <p:spPr bwMode="auto">
          <a:xfrm>
            <a:off x="3071802" y="3500438"/>
            <a:ext cx="15716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F6DA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Инфраструктурные программы</a:t>
            </a:r>
            <a:endParaRPr lang="en-US" b="1" dirty="0">
              <a:solidFill>
                <a:srgbClr val="CF6DA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4857752" y="3429000"/>
            <a:ext cx="20717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F6DA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Управление финансами, поддержка экономики и муниципальная политика</a:t>
            </a:r>
            <a:endParaRPr lang="en-US" sz="1600" b="1" dirty="0">
              <a:solidFill>
                <a:srgbClr val="CF6DA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78" name="Rectangle 34"/>
          <p:cNvSpPr>
            <a:spLocks noChangeArrowheads="1"/>
          </p:cNvSpPr>
          <p:nvPr/>
        </p:nvSpPr>
        <p:spPr bwMode="auto">
          <a:xfrm>
            <a:off x="7143768" y="3357562"/>
            <a:ext cx="1643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F6DA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Профилактика правонарушений и защита от чрезвычайных  ситуаций</a:t>
            </a:r>
            <a:endParaRPr lang="en-US" sz="1600" b="1" dirty="0">
              <a:solidFill>
                <a:srgbClr val="CF6DA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5000636"/>
            <a:ext cx="1357322" cy="1046679"/>
          </a:xfrm>
          <a:prstGeom prst="rect">
            <a:avLst/>
          </a:prstGeom>
        </p:spPr>
      </p:pic>
      <p:pic>
        <p:nvPicPr>
          <p:cNvPr id="38" name="Рисунок 37" descr="4785074999-820x677.jpg"/>
          <p:cNvPicPr>
            <a:picLocks noChangeAspect="1"/>
          </p:cNvPicPr>
          <p:nvPr/>
        </p:nvPicPr>
        <p:blipFill>
          <a:blip r:embed="rId3" cstate="print"/>
          <a:srcRect t="13099"/>
          <a:stretch>
            <a:fillRect/>
          </a:stretch>
        </p:blipFill>
        <p:spPr>
          <a:xfrm>
            <a:off x="928662" y="5000636"/>
            <a:ext cx="1357322" cy="1019290"/>
          </a:xfrm>
          <a:prstGeom prst="rect">
            <a:avLst/>
          </a:prstGeom>
        </p:spPr>
      </p:pic>
      <p:pic>
        <p:nvPicPr>
          <p:cNvPr id="43" name="Рисунок 42" descr="67_mai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5143512"/>
            <a:ext cx="1432378" cy="857256"/>
          </a:xfrm>
          <a:prstGeom prst="rect">
            <a:avLst/>
          </a:prstGeom>
        </p:spPr>
      </p:pic>
      <p:pic>
        <p:nvPicPr>
          <p:cNvPr id="44" name="Рисунок 43" descr="рыба.jpg"/>
          <p:cNvPicPr>
            <a:picLocks noChangeAspect="1"/>
          </p:cNvPicPr>
          <p:nvPr/>
        </p:nvPicPr>
        <p:blipFill>
          <a:blip r:embed="rId5" cstate="print"/>
          <a:srcRect t="47727" r="649" b="12727"/>
          <a:stretch>
            <a:fillRect/>
          </a:stretch>
        </p:blipFill>
        <p:spPr>
          <a:xfrm>
            <a:off x="7215206" y="5143512"/>
            <a:ext cx="1428760" cy="812432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143900" y="857232"/>
            <a:ext cx="1000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7158" y="6357958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AC66B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Общий объем муниципальных программ – </a:t>
            </a:r>
            <a:r>
              <a:rPr lang="ru-RU" sz="2400" b="1" dirty="0" smtClean="0">
                <a:solidFill>
                  <a:srgbClr val="AC66B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4 168,8</a:t>
            </a:r>
            <a:r>
              <a:rPr lang="ru-RU" sz="2200" b="1" dirty="0" smtClean="0">
                <a:solidFill>
                  <a:srgbClr val="AC66B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AC66B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200" b="1" dirty="0" smtClean="0">
                <a:solidFill>
                  <a:srgbClr val="AC66B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  <a:endParaRPr lang="ru-RU" sz="2200" b="1" dirty="0">
              <a:solidFill>
                <a:srgbClr val="AC66BB">
                  <a:lumMod val="50000"/>
                </a:srgb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910" y="121442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43174" y="114298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6314" y="114298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16" y="121442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pPr>
              <a:defRPr/>
            </a:pPr>
            <a:fld id="{88079A02-81D3-4B2A-AEAA-FBEAA1AB0F59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64399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ограничений, установленных Бюджетным кодексом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муниципальному долгу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000364" y="5857892"/>
            <a:ext cx="135732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357950" y="5857892"/>
            <a:ext cx="1714512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2928934"/>
          <a:ext cx="4500562" cy="39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8596" y="207167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Verdana"/>
              </a:rPr>
              <a:t>Обслуживание муниципального долга</a:t>
            </a:r>
            <a:endParaRPr lang="ru-RU" b="1" dirty="0">
              <a:solidFill>
                <a:srgbClr val="C00000"/>
              </a:solidFill>
              <a:latin typeface="Verdana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94" cy="365125"/>
          </a:xfrm>
        </p:spPr>
        <p:txBody>
          <a:bodyPr/>
          <a:lstStyle/>
          <a:p>
            <a:pPr>
              <a:defRPr/>
            </a:pPr>
            <a:fld id="{824F0A23-691E-4C85-9B8A-0749E75E0D3D}" type="slidenum">
              <a:rPr lang="ru-RU" alt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429124" y="1714488"/>
          <a:ext cx="4572031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43438" y="121442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Verdana"/>
              </a:rPr>
              <a:t>Уровень долговой нагрузки</a:t>
            </a:r>
            <a:endParaRPr lang="ru-RU" b="1" dirty="0">
              <a:solidFill>
                <a:srgbClr val="C00000"/>
              </a:solidFill>
              <a:latin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52863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1,9%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14480" y="52863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2,0%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571736" y="521495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2,4%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500430" y="3000372"/>
            <a:ext cx="64294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6BAA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15%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215074" y="428625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39,8%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357818" y="450057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30,7%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000892" y="400050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48,1%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929586" y="2000240"/>
            <a:ext cx="8572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100%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00430" y="3571876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(расходы бюджета без учета субвенций)</a:t>
            </a:r>
            <a:endParaRPr lang="ru-RU" sz="1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286776" y="2214554"/>
            <a:ext cx="85722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050" b="1" dirty="0" smtClean="0"/>
              <a:t>(собственные доходы)</a:t>
            </a:r>
            <a:endParaRPr lang="ru-RU" sz="105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71480"/>
            <a:ext cx="8715436" cy="57864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956" cy="365125"/>
          </a:xfrm>
        </p:spPr>
        <p:txBody>
          <a:bodyPr/>
          <a:lstStyle/>
          <a:p>
            <a:pPr>
              <a:defRPr/>
            </a:pPr>
            <a:fld id="{88079A02-81D3-4B2A-AEAA-FBEAA1AB0F59}" type="slidenum">
              <a:rPr lang="ru-RU" smtClean="0">
                <a:solidFill>
                  <a:srgbClr val="4E5B6F"/>
                </a:solidFill>
              </a:rPr>
              <a:pPr>
                <a:defRPr/>
              </a:pPr>
              <a:t>15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356" y="2357430"/>
            <a:ext cx="78752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24" y="6500834"/>
            <a:ext cx="1142976" cy="357166"/>
          </a:xfrm>
        </p:spPr>
        <p:txBody>
          <a:bodyPr/>
          <a:lstStyle/>
          <a:p>
            <a:pPr>
              <a:defRPr/>
            </a:pPr>
            <a:fld id="{EDC36AAC-E9CC-4ABA-93E1-1A63C45E4DFB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600212619"/>
              </p:ext>
            </p:extLst>
          </p:nvPr>
        </p:nvGraphicFramePr>
        <p:xfrm>
          <a:off x="323529" y="285728"/>
          <a:ext cx="856895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2976" y="55721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Основа формирования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местного бюджета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на 2020 </a:t>
            </a:r>
            <a:r>
              <a:rPr lang="ru-RU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2021 </a:t>
            </a:r>
            <a:r>
              <a:rPr lang="ru-RU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428554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8248" y="6572272"/>
            <a:ext cx="285752" cy="285728"/>
          </a:xfrm>
          <a:noFill/>
        </p:spPr>
        <p:txBody>
          <a:bodyPr/>
          <a:lstStyle/>
          <a:p>
            <a:pPr>
              <a:defRPr/>
            </a:pPr>
            <a:fld id="{120BACBD-C4DA-4223-870C-11AF100BCE7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93720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Основные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подходы </a:t>
            </a:r>
            <a:r>
              <a:rPr lang="ru-RU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к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формированию</a:t>
            </a:r>
            <a:endParaRPr lang="ru-RU" sz="28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бюджета на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2020-2022 </a:t>
            </a:r>
            <a:r>
              <a:rPr lang="ru-RU" sz="28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285720" y="1142984"/>
          <a:ext cx="8643998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  <a:effectLst/>
        </p:spPr>
        <p:txBody>
          <a:bodyPr>
            <a:noAutofit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Основные параметры бюджета города Волгодонска </a:t>
            </a:r>
            <a:br>
              <a:rPr lang="ru-RU" sz="2400" b="1" dirty="0" smtClean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на 2020 год и на плановый период 2021 и 2022 годов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52039804"/>
              </p:ext>
            </p:extLst>
          </p:nvPr>
        </p:nvGraphicFramePr>
        <p:xfrm>
          <a:off x="142844" y="1107782"/>
          <a:ext cx="8786874" cy="55252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7048"/>
                <a:gridCol w="1412554"/>
                <a:gridCol w="1409507"/>
                <a:gridCol w="1426849"/>
                <a:gridCol w="1280458"/>
                <a:gridCol w="1280458"/>
              </a:tblGrid>
              <a:tr h="1005415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исполнение 2018 года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в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году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года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года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года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579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 всего: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из них: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4 067,9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4 413,5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4 221,0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4 524,5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4 227,9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57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Налоговые и неналоговые 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1 576,3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1 570,6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1 624,8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1 605,7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1 640,1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57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Безвозмездные поступления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2 491,6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2 842,9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2 596,2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2 918,8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2 587,8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08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т.ч. дотации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40,4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08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4 092,1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4 937,9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4 371,0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4 664,5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4 377,9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0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т.ч. дотации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40,4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57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Дефицит (-), профицит (+)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- 24,2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- 524,4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-150,0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-140,0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-150,0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56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Источники финансирования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дефицита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24,2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524,4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5405" y="6286538"/>
            <a:ext cx="428596" cy="365125"/>
          </a:xfrm>
        </p:spPr>
        <p:txBody>
          <a:bodyPr/>
          <a:lstStyle/>
          <a:p>
            <a:pPr>
              <a:defRPr/>
            </a:pPr>
            <a:fld id="{EDC36AAC-E9CC-4ABA-93E1-1A63C45E4DFB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4" name="TextBox 4"/>
          <p:cNvSpPr txBox="1">
            <a:spLocks noChangeArrowheads="1"/>
          </p:cNvSpPr>
          <p:nvPr/>
        </p:nvSpPr>
        <p:spPr bwMode="auto">
          <a:xfrm>
            <a:off x="7572364" y="785794"/>
            <a:ext cx="15716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</a:p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747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500034" y="1428736"/>
            <a:ext cx="1428760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2020 - 5,0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2021 - 5,0 2022 - 5,0</a:t>
            </a:r>
            <a:endParaRPr lang="ru-RU" sz="800" b="1" dirty="0">
              <a:solidFill>
                <a:srgbClr val="0070C0"/>
              </a:solidFill>
            </a:endParaRPr>
          </a:p>
        </p:txBody>
      </p:sp>
      <p:sp>
        <p:nvSpPr>
          <p:cNvPr id="57" name="TextBox 14"/>
          <p:cNvSpPr txBox="1">
            <a:spLocks noChangeArrowheads="1"/>
          </p:cNvSpPr>
          <p:nvPr/>
        </p:nvSpPr>
        <p:spPr bwMode="auto">
          <a:xfrm>
            <a:off x="7572396" y="1428736"/>
            <a:ext cx="1571604" cy="10464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2020- 4,8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2021- 4,0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2022 -3,9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sz="800" b="1" dirty="0">
              <a:solidFill>
                <a:srgbClr val="0070C0"/>
              </a:solidFill>
            </a:endParaRPr>
          </a:p>
        </p:txBody>
      </p:sp>
      <p:sp>
        <p:nvSpPr>
          <p:cNvPr id="375810" name="Oval 2"/>
          <p:cNvSpPr>
            <a:spLocks noChangeArrowheads="1"/>
          </p:cNvSpPr>
          <p:nvPr/>
        </p:nvSpPr>
        <p:spPr bwMode="gray">
          <a:xfrm>
            <a:off x="1357290" y="1428736"/>
            <a:ext cx="6143668" cy="4929222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358246" cy="1143000"/>
          </a:xfrm>
          <a:solidFill>
            <a:schemeClr val="bg2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Зарезервированные средства местного бюджета на 2020-2022 годы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28992" y="3124200"/>
            <a:ext cx="2428892" cy="2133600"/>
            <a:chOff x="2016" y="1920"/>
            <a:chExt cx="1680" cy="1680"/>
          </a:xfrm>
        </p:grpSpPr>
        <p:sp>
          <p:nvSpPr>
            <p:cNvPr id="375813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549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5814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5815" name="Text Box 7"/>
          <p:cNvSpPr txBox="1">
            <a:spLocks noChangeArrowheads="1"/>
          </p:cNvSpPr>
          <p:nvPr/>
        </p:nvSpPr>
        <p:spPr bwMode="gray">
          <a:xfrm>
            <a:off x="3949700" y="3962400"/>
            <a:ext cx="1420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РЕЗЕРВ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549650" y="5065713"/>
            <a:ext cx="319088" cy="279400"/>
            <a:chOff x="2236" y="3191"/>
            <a:chExt cx="201" cy="176"/>
          </a:xfrm>
        </p:grpSpPr>
        <p:sp>
          <p:nvSpPr>
            <p:cNvPr id="375822" name="Oval 14"/>
            <p:cNvSpPr>
              <a:spLocks noChangeArrowheads="1"/>
            </p:cNvSpPr>
            <p:nvPr/>
          </p:nvSpPr>
          <p:spPr bwMode="gray">
            <a:xfrm rot="18227093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5823" name="Oval 15"/>
            <p:cNvSpPr>
              <a:spLocks noChangeArrowheads="1"/>
            </p:cNvSpPr>
            <p:nvPr/>
          </p:nvSpPr>
          <p:spPr bwMode="gray">
            <a:xfrm rot="18227093">
              <a:off x="2353" y="3188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28596" y="4643446"/>
            <a:ext cx="3000396" cy="2000264"/>
            <a:chOff x="1824" y="3357"/>
            <a:chExt cx="432" cy="432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375826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33CCCC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5827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5828" name="Text Box 20"/>
            <p:cNvSpPr txBox="1">
              <a:spLocks noChangeArrowheads="1"/>
            </p:cNvSpPr>
            <p:nvPr/>
          </p:nvSpPr>
          <p:spPr bwMode="gray">
            <a:xfrm>
              <a:off x="1911" y="3438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143636" y="2285992"/>
            <a:ext cx="2857519" cy="2000264"/>
            <a:chOff x="3938" y="1968"/>
            <a:chExt cx="430" cy="437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375831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4996E3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5832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5833" name="Text Box 25"/>
            <p:cNvSpPr txBox="1">
              <a:spLocks noChangeArrowheads="1"/>
            </p:cNvSpPr>
            <p:nvPr/>
          </p:nvSpPr>
          <p:spPr bwMode="gray">
            <a:xfrm>
              <a:off x="4020" y="2028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786446" y="4929198"/>
            <a:ext cx="2719414" cy="1666900"/>
            <a:chOff x="3552" y="3339"/>
            <a:chExt cx="412" cy="392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375836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99"/>
                  </a:gs>
                  <a:gs pos="100000">
                    <a:srgbClr val="FF3399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5837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5838" name="Text Box 30"/>
            <p:cNvSpPr txBox="1">
              <a:spLocks noChangeArrowheads="1"/>
            </p:cNvSpPr>
            <p:nvPr/>
          </p:nvSpPr>
          <p:spPr bwMode="gray">
            <a:xfrm>
              <a:off x="3641" y="3360"/>
              <a:ext cx="28" cy="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142844" y="2285992"/>
            <a:ext cx="2762280" cy="1785950"/>
            <a:chOff x="1488" y="1968"/>
            <a:chExt cx="432" cy="432"/>
          </a:xfrm>
        </p:grpSpPr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1"/>
              <a:chExt cx="1680" cy="1679"/>
            </a:xfrm>
          </p:grpSpPr>
          <p:sp>
            <p:nvSpPr>
              <p:cNvPr id="375841" name="Oval 33"/>
              <p:cNvSpPr>
                <a:spLocks noChangeArrowheads="1"/>
              </p:cNvSpPr>
              <p:nvPr/>
            </p:nvSpPr>
            <p:spPr bwMode="gray">
              <a:xfrm>
                <a:off x="2016" y="1921"/>
                <a:ext cx="1680" cy="167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5842" name="Freeform 3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5843" name="Text Box 35"/>
            <p:cNvSpPr txBox="1">
              <a:spLocks noChangeArrowheads="1"/>
            </p:cNvSpPr>
            <p:nvPr/>
          </p:nvSpPr>
          <p:spPr bwMode="gray">
            <a:xfrm>
              <a:off x="1580" y="2016"/>
              <a:ext cx="26" cy="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375844" name="Oval 36"/>
          <p:cNvSpPr>
            <a:spLocks noChangeArrowheads="1"/>
          </p:cNvSpPr>
          <p:nvPr/>
        </p:nvSpPr>
        <p:spPr bwMode="gray">
          <a:xfrm rot="18227093">
            <a:off x="5566569" y="5177631"/>
            <a:ext cx="130175" cy="138113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FF339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845" name="Oval 37"/>
          <p:cNvSpPr>
            <a:spLocks noChangeArrowheads="1"/>
          </p:cNvSpPr>
          <p:nvPr/>
        </p:nvSpPr>
        <p:spPr bwMode="gray">
          <a:xfrm rot="18227093">
            <a:off x="5414169" y="5025231"/>
            <a:ext cx="130175" cy="138113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FF339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3124200" y="3581400"/>
            <a:ext cx="366713" cy="206375"/>
            <a:chOff x="2016" y="2304"/>
            <a:chExt cx="231" cy="130"/>
          </a:xfrm>
        </p:grpSpPr>
        <p:sp>
          <p:nvSpPr>
            <p:cNvPr id="375847" name="Oval 39"/>
            <p:cNvSpPr>
              <a:spLocks noChangeArrowheads="1"/>
            </p:cNvSpPr>
            <p:nvPr/>
          </p:nvSpPr>
          <p:spPr bwMode="gray">
            <a:xfrm rot="18227093">
              <a:off x="2019" y="230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5848" name="Oval 40"/>
            <p:cNvSpPr>
              <a:spLocks noChangeArrowheads="1"/>
            </p:cNvSpPr>
            <p:nvPr/>
          </p:nvSpPr>
          <p:spPr bwMode="gray">
            <a:xfrm rot="18227093">
              <a:off x="216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5852" name="Oval 44"/>
          <p:cNvSpPr>
            <a:spLocks noChangeArrowheads="1"/>
          </p:cNvSpPr>
          <p:nvPr/>
        </p:nvSpPr>
        <p:spPr bwMode="gray">
          <a:xfrm rot="18227093">
            <a:off x="6029261" y="3523878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853" name="Oval 45"/>
          <p:cNvSpPr>
            <a:spLocks noChangeArrowheads="1"/>
          </p:cNvSpPr>
          <p:nvPr/>
        </p:nvSpPr>
        <p:spPr bwMode="gray">
          <a:xfrm rot="18227093">
            <a:off x="5814946" y="3666755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854" name="Text Box 46"/>
          <p:cNvSpPr txBox="1">
            <a:spLocks noChangeArrowheads="1"/>
          </p:cNvSpPr>
          <p:nvPr/>
        </p:nvSpPr>
        <p:spPr bwMode="auto">
          <a:xfrm>
            <a:off x="214282" y="2571744"/>
            <a:ext cx="25003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резервный фонд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Администрации города Волгодонска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5856" name="Text Box 48"/>
          <p:cNvSpPr txBox="1">
            <a:spLocks noChangeArrowheads="1"/>
          </p:cNvSpPr>
          <p:nvPr/>
        </p:nvSpPr>
        <p:spPr bwMode="auto">
          <a:xfrm>
            <a:off x="6429388" y="2643182"/>
            <a:ext cx="2286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 реализацию проектов инициативного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бюджетирования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929322" y="5214950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условно утвержденные расходы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4929198"/>
            <a:ext cx="2500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софинансирование</a:t>
            </a:r>
            <a:r>
              <a:rPr lang="ru-RU" b="1" dirty="0" smtClean="0">
                <a:solidFill>
                  <a:srgbClr val="FFFF00"/>
                </a:solidFill>
              </a:rPr>
              <a:t> к средствам областного (федерального) бюджета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143636" y="1285860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9" name="TextBox 14"/>
          <p:cNvSpPr txBox="1">
            <a:spLocks noChangeArrowheads="1"/>
          </p:cNvSpPr>
          <p:nvPr/>
        </p:nvSpPr>
        <p:spPr bwMode="auto">
          <a:xfrm>
            <a:off x="4572000" y="5811560"/>
            <a:ext cx="128588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b="1" dirty="0" smtClean="0">
              <a:solidFill>
                <a:srgbClr val="0070C0"/>
              </a:solidFill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2021- 43,6</a:t>
            </a:r>
            <a:endParaRPr lang="ru-RU" b="1" dirty="0">
              <a:solidFill>
                <a:srgbClr val="0070C0"/>
              </a:solidFill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2022 -89,5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sz="800" b="1" dirty="0">
              <a:solidFill>
                <a:srgbClr val="0070C0"/>
              </a:solidFill>
            </a:endParaRPr>
          </a:p>
        </p:txBody>
      </p:sp>
      <p:sp>
        <p:nvSpPr>
          <p:cNvPr id="61" name="TextBox 14"/>
          <p:cNvSpPr txBox="1">
            <a:spLocks noChangeArrowheads="1"/>
          </p:cNvSpPr>
          <p:nvPr/>
        </p:nvSpPr>
        <p:spPr bwMode="auto">
          <a:xfrm>
            <a:off x="3286116" y="5811560"/>
            <a:ext cx="128588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2020- 26,8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2021- 3,9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2022 -3,4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sz="800" b="1" dirty="0">
              <a:solidFill>
                <a:srgbClr val="0070C0"/>
              </a:solidFill>
            </a:endParaRPr>
          </a:p>
        </p:txBody>
      </p:sp>
      <p:pic>
        <p:nvPicPr>
          <p:cNvPr id="64" name="Рисунок 63" descr="fi4nan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44" y="4214818"/>
            <a:ext cx="857256" cy="945431"/>
          </a:xfrm>
          <a:prstGeom prst="rect">
            <a:avLst/>
          </a:prstGeom>
        </p:spPr>
      </p:pic>
      <p:pic>
        <p:nvPicPr>
          <p:cNvPr id="65" name="Рисунок 6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928802"/>
            <a:ext cx="1785950" cy="111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" name="Номер слайда 4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956" cy="365125"/>
          </a:xfrm>
        </p:spPr>
        <p:txBody>
          <a:bodyPr/>
          <a:lstStyle/>
          <a:p>
            <a:pPr>
              <a:defRPr/>
            </a:pPr>
            <a:fld id="{EDC36AAC-E9CC-4ABA-93E1-1A63C45E4DFB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Соцработники-01-828x1024.jpg"/>
          <p:cNvPicPr>
            <a:picLocks noChangeAspect="1"/>
          </p:cNvPicPr>
          <p:nvPr/>
        </p:nvPicPr>
        <p:blipFill>
          <a:blip r:embed="rId2" cstate="print"/>
          <a:srcRect l="4710" t="1934" r="1879" b="6512"/>
          <a:stretch>
            <a:fillRect/>
          </a:stretch>
        </p:blipFill>
        <p:spPr>
          <a:xfrm>
            <a:off x="142844" y="0"/>
            <a:ext cx="1178727" cy="1428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58" y="2643182"/>
            <a:ext cx="4214842" cy="4286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Старшее поколение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7ef4a4e9012b9e2fada252f60bcbca7d.jpg"/>
          <p:cNvPicPr>
            <a:picLocks noChangeAspect="1"/>
          </p:cNvPicPr>
          <p:nvPr/>
        </p:nvPicPr>
        <p:blipFill>
          <a:blip r:embed="rId3" cstate="print"/>
          <a:srcRect l="18281"/>
          <a:stretch>
            <a:fillRect/>
          </a:stretch>
        </p:blipFill>
        <p:spPr>
          <a:xfrm>
            <a:off x="4500562" y="3786190"/>
            <a:ext cx="4507204" cy="2857520"/>
          </a:xfrm>
          <a:prstGeom prst="rect">
            <a:avLst/>
          </a:prstGeom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00034" y="1000108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счет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 областного бюджета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финансовое обеспечение реализации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региональных проектов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«Финансовая поддержка семей при рождении детей»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Старшее поколение»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проекте бюджета предусмотрено:                                                             </a:t>
            </a:r>
          </a:p>
          <a:p>
            <a:pPr lvl="0" indent="450850" algn="just" eaLnBrk="0" hangingPunct="0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2020 год –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130,6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млн. рублей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2021 год –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143,0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млн. рублей</a:t>
            </a:r>
          </a:p>
          <a:p>
            <a:pPr lvl="0" indent="450850" algn="just" eaLnBrk="0" hangingPunct="0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год –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112,3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млн. рублей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2500306"/>
            <a:ext cx="5000628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Финансовая поддержка семей при рождении детей</a:t>
            </a:r>
            <a:endParaRPr lang="ru-RU" sz="27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deti_eko_besplod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86190"/>
            <a:ext cx="4214842" cy="29052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3429000"/>
            <a:ext cx="42148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2020 год – 130,6  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2021 год – 136,4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2022 год –  112,3 </a:t>
            </a:r>
            <a:r>
              <a:rPr lang="ru-RU" b="1" dirty="0" smtClean="0">
                <a:solidFill>
                  <a:srgbClr val="C53B52"/>
                </a:solidFill>
              </a:rPr>
              <a:t>  </a:t>
            </a:r>
            <a:endParaRPr lang="ru-RU" b="1" dirty="0">
              <a:solidFill>
                <a:srgbClr val="C53B5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342900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   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год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6,6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2396" y="2357430"/>
            <a:ext cx="1571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</a:rPr>
              <a:t>млн</a:t>
            </a:r>
            <a:r>
              <a:rPr lang="ru-RU" sz="1600" dirty="0" smtClean="0">
                <a:solidFill>
                  <a:srgbClr val="002060"/>
                </a:solidFill>
              </a:rPr>
              <a:t> рублей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858148" y="6357958"/>
            <a:ext cx="1143008" cy="363517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971481" y="915676"/>
            <a:ext cx="5026646" cy="5026646"/>
          </a:xfrm>
          <a:prstGeom prst="ellipse">
            <a:avLst/>
          </a:prstGeom>
          <a:gradFill flip="none" rotWithShape="1">
            <a:gsLst>
              <a:gs pos="43000">
                <a:schemeClr val="bg1">
                  <a:lumMod val="0"/>
                  <a:lumOff val="100000"/>
                </a:scheme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785794"/>
            <a:ext cx="7429553" cy="5857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0" name="Прямоугольник 49"/>
          <p:cNvSpPr/>
          <p:nvPr/>
        </p:nvSpPr>
        <p:spPr>
          <a:xfrm rot="2669599">
            <a:off x="3549834" y="1243371"/>
            <a:ext cx="2089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071670" y="2714620"/>
            <a:ext cx="45005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БЮДЖЕТ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РАЗВИТИЯ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2020 - 338,4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2021 - 594,0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2022 - 324,4</a:t>
            </a:r>
            <a:r>
              <a:rPr lang="ru-RU" sz="28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endParaRPr lang="ru-RU" sz="2800" b="1" dirty="0" smtClean="0">
              <a:ln w="11430"/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9032732">
            <a:off x="5923769" y="3706085"/>
            <a:ext cx="1929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строительство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77482" y="4857760"/>
            <a:ext cx="2089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капитальный ремонт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468661">
            <a:off x="2152907" y="1948618"/>
            <a:ext cx="1676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разработка ПСД</a:t>
            </a:r>
            <a:endParaRPr lang="ru-RU" b="1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9076041">
            <a:off x="1108077" y="3348037"/>
            <a:ext cx="2134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реконструкция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00497" y="1486242"/>
            <a:ext cx="2089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2084810">
            <a:off x="3440409" y="5313795"/>
            <a:ext cx="1942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приобретение автомобилей</a:t>
            </a:r>
          </a:p>
        </p:txBody>
      </p:sp>
      <p:sp>
        <p:nvSpPr>
          <p:cNvPr id="15" name="Прямоугольник 14"/>
          <p:cNvSpPr/>
          <p:nvPr/>
        </p:nvSpPr>
        <p:spPr>
          <a:xfrm rot="19076041">
            <a:off x="1792503" y="4583953"/>
            <a:ext cx="1518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ru-RU" b="1" dirty="0" smtClean="0">
                <a:ln w="1905"/>
                <a:solidFill>
                  <a:srgbClr val="05CAF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дорожное хозяйство</a:t>
            </a:r>
            <a:endParaRPr lang="ru-RU" dirty="0">
              <a:solidFill>
                <a:srgbClr val="05CAF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1669" y="0"/>
            <a:ext cx="5286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5CA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«Бюджет развития»</a:t>
            </a:r>
            <a:endParaRPr lang="ru-RU" sz="4400" dirty="0">
              <a:solidFill>
                <a:srgbClr val="05CAF1"/>
              </a:solidFill>
            </a:endParaRPr>
          </a:p>
        </p:txBody>
      </p:sp>
      <p:pic>
        <p:nvPicPr>
          <p:cNvPr id="18" name="Рисунок 17" descr="s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2143108" cy="1062200"/>
          </a:xfrm>
          <a:prstGeom prst="rect">
            <a:avLst/>
          </a:prstGeom>
        </p:spPr>
      </p:pic>
      <p:pic>
        <p:nvPicPr>
          <p:cNvPr id="20" name="Рисунок 19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9718" y="928670"/>
            <a:ext cx="203428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357158" y="6357958"/>
            <a:ext cx="832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Бюджет развития города Волгодонска составил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1 256,8 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572396" y="2285992"/>
            <a:ext cx="136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млн</a:t>
            </a:r>
            <a:r>
              <a:rPr lang="ru-RU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рублей</a:t>
            </a:r>
          </a:p>
        </p:txBody>
      </p:sp>
      <p:sp>
        <p:nvSpPr>
          <p:cNvPr id="23" name="Прямоугольник 22"/>
          <p:cNvSpPr/>
          <p:nvPr/>
        </p:nvSpPr>
        <p:spPr>
          <a:xfrm rot="2477486">
            <a:off x="3851661" y="1509771"/>
            <a:ext cx="1928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приобретение основных средств</a:t>
            </a:r>
            <a:endParaRPr lang="ru-RU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8294431">
            <a:off x="5530919" y="2122148"/>
            <a:ext cx="1527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устройство</a:t>
            </a:r>
            <a:endParaRPr lang="ru-RU" b="1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pPr>
              <a:defRPr/>
            </a:pPr>
            <a:fld id="{F7A37BC0-F99D-40D9-92FB-D079D43FAD27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3108" y="2857496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5CA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«Бюджет развития»</a:t>
            </a:r>
            <a:endParaRPr lang="ru-RU" sz="4000" dirty="0">
              <a:solidFill>
                <a:srgbClr val="05CAF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785794"/>
          <a:ext cx="857256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2462" y="6356368"/>
            <a:ext cx="928694" cy="365125"/>
          </a:xfrm>
        </p:spPr>
        <p:txBody>
          <a:bodyPr/>
          <a:lstStyle/>
          <a:p>
            <a:pPr>
              <a:defRPr/>
            </a:pPr>
            <a:fld id="{EDC36AAC-E9CC-4ABA-93E1-1A63C45E4DFB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6" y="6356368"/>
            <a:ext cx="857224" cy="365125"/>
          </a:xfrm>
        </p:spPr>
        <p:txBody>
          <a:bodyPr/>
          <a:lstStyle/>
          <a:p>
            <a:pPr>
              <a:defRPr/>
            </a:pPr>
            <a:fld id="{EDC36AAC-E9CC-4ABA-93E1-1A63C45E4DFB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857496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«БЮДЖЕТ РАЗВИТИЯ»  города Волгодонска в 2020 году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285720" y="785794"/>
          <a:ext cx="842968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theme1.xml><?xml version="1.0" encoding="utf-8"?>
<a:theme xmlns:a="http://schemas.openxmlformats.org/drawingml/2006/main" name="Презентация доклада Попов С.В.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25624</TotalTime>
  <Words>972</Words>
  <Application>Microsoft Office PowerPoint</Application>
  <PresentationFormat>Экран (4:3)</PresentationFormat>
  <Paragraphs>214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Презентация доклада Попов С.В.</vt:lpstr>
      <vt:lpstr>Специальное оформление</vt:lpstr>
      <vt:lpstr>Тема Office</vt:lpstr>
      <vt:lpstr>4_Тема Office</vt:lpstr>
      <vt:lpstr>9_Тема Office</vt:lpstr>
      <vt:lpstr>ПРОЕКТ  бюджета города Волгодонска              на 2020 год и на плановый период 2021 и 2022 годов </vt:lpstr>
      <vt:lpstr>Слайд 2</vt:lpstr>
      <vt:lpstr>Слайд 3</vt:lpstr>
      <vt:lpstr>Основные параметры бюджета города Волгодонска  на 2020 год и на плановый период 2021 и 2022 годов</vt:lpstr>
      <vt:lpstr>Зарезервированные средства местного бюджета на 2020-2022 годы</vt:lpstr>
      <vt:lpstr>Национальные проекты</vt:lpstr>
      <vt:lpstr>Слайд 7</vt:lpstr>
      <vt:lpstr>Слайд 8</vt:lpstr>
      <vt:lpstr>Слайд 9</vt:lpstr>
      <vt:lpstr>Слайд 10</vt:lpstr>
      <vt:lpstr>Слайд 11</vt:lpstr>
      <vt:lpstr>  «БЮДЖЕТ РАЗВИТИЯ»  города Волгодонска в 2021-2022 годах</vt:lpstr>
      <vt:lpstr>СТРУКТУРА  МУНИЦИПАЛЬНЫХ  ПРОГРАММ в 2020 году</vt:lpstr>
      <vt:lpstr>Слайд 14</vt:lpstr>
      <vt:lpstr>Слайд 15</vt:lpstr>
    </vt:vector>
  </TitlesOfParts>
  <Company>Финансовое 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4939</cp:revision>
  <cp:lastPrinted>2016-11-23T12:37:51Z</cp:lastPrinted>
  <dcterms:created xsi:type="dcterms:W3CDTF">2014-05-07T13:22:30Z</dcterms:created>
  <dcterms:modified xsi:type="dcterms:W3CDTF">2019-12-05T06:22:35Z</dcterms:modified>
</cp:coreProperties>
</file>